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notesSlides/notesSlide6.xml" ContentType="application/vnd.openxmlformats-officedocument.presentationml.notesSlide+xml"/>
  <Override PartName="/ppt/charts/chart9.xml" ContentType="application/vnd.openxmlformats-officedocument.drawingml.chart+xml"/>
  <Override PartName="/ppt/drawings/drawing1.xml" ContentType="application/vnd.openxmlformats-officedocument.drawingml.chartshapes+xml"/>
  <Override PartName="/ppt/charts/chart10.xml" ContentType="application/vnd.openxmlformats-officedocument.drawingml.chart+xml"/>
  <Override PartName="/ppt/drawings/drawing2.xml" ContentType="application/vnd.openxmlformats-officedocument.drawingml.chartshapes+xml"/>
  <Override PartName="/ppt/charts/chart11.xml" ContentType="application/vnd.openxmlformats-officedocument.drawingml.chart+xml"/>
  <Override PartName="/ppt/drawings/drawing3.xml" ContentType="application/vnd.openxmlformats-officedocument.drawingml.chartshapes+xml"/>
  <Override PartName="/ppt/charts/chart12.xml" ContentType="application/vnd.openxmlformats-officedocument.drawingml.chart+xml"/>
  <Override PartName="/ppt/drawings/drawing4.xml" ContentType="application/vnd.openxmlformats-officedocument.drawingml.chartshapes+xml"/>
  <Override PartName="/ppt/charts/chart13.xml" ContentType="application/vnd.openxmlformats-officedocument.drawingml.chart+xml"/>
  <Override PartName="/ppt/drawings/drawing5.xml" ContentType="application/vnd.openxmlformats-officedocument.drawingml.chartshapes+xml"/>
  <Override PartName="/ppt/notesSlides/notesSlide7.xml" ContentType="application/vnd.openxmlformats-officedocument.presentationml.notesSlide+xml"/>
  <Override PartName="/ppt/charts/chart14.xml" ContentType="application/vnd.openxmlformats-officedocument.drawingml.chart+xml"/>
  <Override PartName="/ppt/drawings/drawing6.xml" ContentType="application/vnd.openxmlformats-officedocument.drawingml.chartshapes+xml"/>
  <Override PartName="/ppt/charts/chart15.xml" ContentType="application/vnd.openxmlformats-officedocument.drawingml.chart+xml"/>
  <Override PartName="/ppt/drawings/drawing7.xml" ContentType="application/vnd.openxmlformats-officedocument.drawingml.chartshapes+xml"/>
  <Override PartName="/ppt/charts/chart16.xml" ContentType="application/vnd.openxmlformats-officedocument.drawingml.chart+xml"/>
  <Override PartName="/ppt/drawings/drawing8.xml" ContentType="application/vnd.openxmlformats-officedocument.drawingml.chartshapes+xml"/>
  <Override PartName="/ppt/charts/chart17.xml" ContentType="application/vnd.openxmlformats-officedocument.drawingml.chart+xml"/>
  <Override PartName="/ppt/drawings/drawing9.xml" ContentType="application/vnd.openxmlformats-officedocument.drawingml.chartshapes+xml"/>
  <Override PartName="/ppt/charts/chart18.xml" ContentType="application/vnd.openxmlformats-officedocument.drawingml.chart+xml"/>
  <Override PartName="/ppt/drawings/drawing10.xml" ContentType="application/vnd.openxmlformats-officedocument.drawingml.chartshapes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handoutMasterIdLst>
    <p:handoutMasterId r:id="rId33"/>
  </p:handoutMasterIdLst>
  <p:sldIdLst>
    <p:sldId id="256" r:id="rId2"/>
    <p:sldId id="287" r:id="rId3"/>
    <p:sldId id="263" r:id="rId4"/>
    <p:sldId id="265" r:id="rId5"/>
    <p:sldId id="289" r:id="rId6"/>
    <p:sldId id="266" r:id="rId7"/>
    <p:sldId id="284" r:id="rId8"/>
    <p:sldId id="285" r:id="rId9"/>
    <p:sldId id="286" r:id="rId10"/>
    <p:sldId id="288" r:id="rId11"/>
    <p:sldId id="259" r:id="rId12"/>
    <p:sldId id="257" r:id="rId13"/>
    <p:sldId id="282" r:id="rId14"/>
    <p:sldId id="290" r:id="rId15"/>
    <p:sldId id="292" r:id="rId16"/>
    <p:sldId id="293" r:id="rId17"/>
    <p:sldId id="294" r:id="rId18"/>
    <p:sldId id="295" r:id="rId19"/>
    <p:sldId id="296" r:id="rId20"/>
    <p:sldId id="297" r:id="rId21"/>
    <p:sldId id="298" r:id="rId22"/>
    <p:sldId id="276" r:id="rId23"/>
    <p:sldId id="277" r:id="rId24"/>
    <p:sldId id="279" r:id="rId25"/>
    <p:sldId id="278" r:id="rId26"/>
    <p:sldId id="283" r:id="rId27"/>
    <p:sldId id="300" r:id="rId28"/>
    <p:sldId id="301" r:id="rId29"/>
    <p:sldId id="281" r:id="rId30"/>
    <p:sldId id="280" r:id="rId31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BB3A7"/>
    <a:srgbClr val="00BCB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5207" autoAdjust="0"/>
  </p:normalViewPr>
  <p:slideViewPr>
    <p:cSldViewPr showGuides="1">
      <p:cViewPr varScale="1">
        <p:scale>
          <a:sx n="92" d="100"/>
          <a:sy n="92" d="100"/>
        </p:scale>
        <p:origin x="-1464" y="-96"/>
      </p:cViewPr>
      <p:guideLst>
        <p:guide orient="horz" pos="2115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81" d="100"/>
          <a:sy n="81" d="100"/>
        </p:scale>
        <p:origin x="-636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9.xlsx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10.xlsx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11.xlsx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Microsoft_Excel_Worksheet12.xlsx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Microsoft_Excel_Worksheet13.xlsx"/></Relationships>
</file>

<file path=ppt/charts/_rels/chart1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package" Target="../embeddings/Microsoft_Excel_Worksheet14.xlsx"/></Relationships>
</file>

<file path=ppt/charts/_rels/chart1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package" Target="../embeddings/Microsoft_Excel_Worksheet15.xlsx"/></Relationships>
</file>

<file path=ppt/charts/_rels/chart1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package" Target="../embeddings/Microsoft_Excel_Worksheet16.xlsx"/></Relationships>
</file>

<file path=ppt/charts/_rels/chart1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9.xml"/><Relationship Id="rId1" Type="http://schemas.openxmlformats.org/officeDocument/2006/relationships/package" Target="../embeddings/Microsoft_Excel_Worksheet17.xlsx"/></Relationships>
</file>

<file path=ppt/charts/_rels/chart1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0.xml"/><Relationship Id="rId1" Type="http://schemas.openxmlformats.org/officeDocument/2006/relationships/package" Target="../embeddings/Microsoft_Excel_Worksheet18.xlsx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9.xlsx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0.xlsx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bar"/>
        <c:grouping val="stack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rgbClr val="4BB3A7"/>
            </a:solidFill>
          </c:spPr>
          <c:invertIfNegative val="0"/>
          <c:cat>
            <c:strRef>
              <c:f>Hoja1!$A$2:$A$12</c:f>
              <c:strCache>
                <c:ptCount val="11"/>
                <c:pt idx="0">
                  <c:v>Medicina y salud</c:v>
                </c:pt>
                <c:pt idx="1">
                  <c:v>Educación</c:v>
                </c:pt>
                <c:pt idx="2">
                  <c:v>Alimentación y consumo</c:v>
                </c:pt>
                <c:pt idx="3">
                  <c:v>Cine, arte y cultura</c:v>
                </c:pt>
                <c:pt idx="4">
                  <c:v>MA y ecología</c:v>
                </c:pt>
                <c:pt idx="5">
                  <c:v>Ciencia y tecnología</c:v>
                </c:pt>
                <c:pt idx="6">
                  <c:v>Deportes</c:v>
                </c:pt>
                <c:pt idx="7">
                  <c:v>Economía y Empresa</c:v>
                </c:pt>
                <c:pt idx="8">
                  <c:v>Política</c:v>
                </c:pt>
                <c:pt idx="9">
                  <c:v>Famosos</c:v>
                </c:pt>
                <c:pt idx="10">
                  <c:v>F. paranormales</c:v>
                </c:pt>
              </c:strCache>
            </c:strRef>
          </c:cat>
          <c:val>
            <c:numRef>
              <c:f>Hoja1!$B$2:$B$12</c:f>
              <c:numCache>
                <c:formatCode>General</c:formatCode>
                <c:ptCount val="11"/>
                <c:pt idx="0">
                  <c:v>3.8</c:v>
                </c:pt>
                <c:pt idx="1">
                  <c:v>3.79</c:v>
                </c:pt>
                <c:pt idx="2">
                  <c:v>3.61</c:v>
                </c:pt>
                <c:pt idx="3">
                  <c:v>3.4</c:v>
                </c:pt>
                <c:pt idx="4">
                  <c:v>3.35</c:v>
                </c:pt>
                <c:pt idx="5">
                  <c:v>3.12</c:v>
                </c:pt>
                <c:pt idx="6">
                  <c:v>2.95</c:v>
                </c:pt>
                <c:pt idx="7">
                  <c:v>2.92</c:v>
                </c:pt>
                <c:pt idx="8">
                  <c:v>2.89</c:v>
                </c:pt>
                <c:pt idx="9">
                  <c:v>1.97</c:v>
                </c:pt>
                <c:pt idx="10">
                  <c:v>1.8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46398080"/>
        <c:axId val="46604672"/>
        <c:axId val="0"/>
      </c:bar3DChart>
      <c:catAx>
        <c:axId val="46398080"/>
        <c:scaling>
          <c:orientation val="maxMin"/>
        </c:scaling>
        <c:delete val="0"/>
        <c:axPos val="l"/>
        <c:majorTickMark val="out"/>
        <c:minorTickMark val="none"/>
        <c:tickLblPos val="nextTo"/>
        <c:crossAx val="46604672"/>
        <c:crosses val="autoZero"/>
        <c:auto val="1"/>
        <c:lblAlgn val="ctr"/>
        <c:lblOffset val="100"/>
        <c:noMultiLvlLbl val="0"/>
      </c:catAx>
      <c:valAx>
        <c:axId val="46604672"/>
        <c:scaling>
          <c:orientation val="minMax"/>
        </c:scaling>
        <c:delete val="0"/>
        <c:axPos val="t"/>
        <c:majorGridlines/>
        <c:numFmt formatCode="General" sourceLinked="1"/>
        <c:majorTickMark val="out"/>
        <c:minorTickMark val="none"/>
        <c:tickLblPos val="nextTo"/>
        <c:crossAx val="4639808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30895956483762338"/>
          <c:y val="2.5867496204125467E-2"/>
          <c:w val="0.64976065877737721"/>
          <c:h val="0.88030015183498134"/>
        </c:manualLayout>
      </c:layout>
      <c:bar3DChart>
        <c:barDir val="bar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MEDIA</c:v>
                </c:pt>
              </c:strCache>
            </c:strRef>
          </c:tx>
          <c:spPr>
            <a:solidFill>
              <a:srgbClr val="4BB3A7"/>
            </a:solidFill>
          </c:spPr>
          <c:invertIfNegative val="0"/>
          <c:cat>
            <c:strRef>
              <c:f>Hoja1!$A$2:$A$12</c:f>
              <c:strCache>
                <c:ptCount val="11"/>
                <c:pt idx="0">
                  <c:v>Medicina y salud</c:v>
                </c:pt>
                <c:pt idx="1">
                  <c:v>Educación</c:v>
                </c:pt>
                <c:pt idx="2">
                  <c:v>Alimentación y consumo</c:v>
                </c:pt>
                <c:pt idx="3">
                  <c:v>Cine, arte y cultura</c:v>
                </c:pt>
                <c:pt idx="4">
                  <c:v>MA y ecología</c:v>
                </c:pt>
                <c:pt idx="5">
                  <c:v>Ciencia y tecnología</c:v>
                </c:pt>
                <c:pt idx="6">
                  <c:v>Deportes</c:v>
                </c:pt>
                <c:pt idx="7">
                  <c:v>Economía y Empresa</c:v>
                </c:pt>
                <c:pt idx="8">
                  <c:v>Política</c:v>
                </c:pt>
                <c:pt idx="9">
                  <c:v>Famosos</c:v>
                </c:pt>
                <c:pt idx="10">
                  <c:v>F. paranormales</c:v>
                </c:pt>
              </c:strCache>
            </c:strRef>
          </c:cat>
          <c:val>
            <c:numRef>
              <c:f>Hoja1!$B$2:$B$12</c:f>
              <c:numCache>
                <c:formatCode>General</c:formatCode>
                <c:ptCount val="11"/>
                <c:pt idx="0">
                  <c:v>3.8</c:v>
                </c:pt>
                <c:pt idx="1">
                  <c:v>3.79</c:v>
                </c:pt>
                <c:pt idx="2">
                  <c:v>3.61</c:v>
                </c:pt>
                <c:pt idx="3">
                  <c:v>3.4</c:v>
                </c:pt>
                <c:pt idx="4">
                  <c:v>3.35</c:v>
                </c:pt>
                <c:pt idx="5">
                  <c:v>3.12</c:v>
                </c:pt>
                <c:pt idx="6">
                  <c:v>2.95</c:v>
                </c:pt>
                <c:pt idx="7">
                  <c:v>2.92</c:v>
                </c:pt>
                <c:pt idx="8">
                  <c:v>2.89</c:v>
                </c:pt>
                <c:pt idx="9">
                  <c:v>1.97</c:v>
                </c:pt>
                <c:pt idx="10">
                  <c:v>1.8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Hombres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</c:spPr>
          <c:invertIfNegative val="0"/>
          <c:cat>
            <c:strRef>
              <c:f>Hoja1!$A$2:$A$12</c:f>
              <c:strCache>
                <c:ptCount val="11"/>
                <c:pt idx="0">
                  <c:v>Medicina y salud</c:v>
                </c:pt>
                <c:pt idx="1">
                  <c:v>Educación</c:v>
                </c:pt>
                <c:pt idx="2">
                  <c:v>Alimentación y consumo</c:v>
                </c:pt>
                <c:pt idx="3">
                  <c:v>Cine, arte y cultura</c:v>
                </c:pt>
                <c:pt idx="4">
                  <c:v>MA y ecología</c:v>
                </c:pt>
                <c:pt idx="5">
                  <c:v>Ciencia y tecnología</c:v>
                </c:pt>
                <c:pt idx="6">
                  <c:v>Deportes</c:v>
                </c:pt>
                <c:pt idx="7">
                  <c:v>Economía y Empresa</c:v>
                </c:pt>
                <c:pt idx="8">
                  <c:v>Política</c:v>
                </c:pt>
                <c:pt idx="9">
                  <c:v>Famosos</c:v>
                </c:pt>
                <c:pt idx="10">
                  <c:v>F. paranormales</c:v>
                </c:pt>
              </c:strCache>
            </c:strRef>
          </c:cat>
          <c:val>
            <c:numRef>
              <c:f>Hoja1!$C$2:$C$12</c:f>
              <c:numCache>
                <c:formatCode>General</c:formatCode>
                <c:ptCount val="11"/>
                <c:pt idx="0">
                  <c:v>3.6</c:v>
                </c:pt>
                <c:pt idx="1">
                  <c:v>3.64</c:v>
                </c:pt>
                <c:pt idx="2">
                  <c:v>3.42</c:v>
                </c:pt>
                <c:pt idx="3">
                  <c:v>3.34</c:v>
                </c:pt>
                <c:pt idx="4">
                  <c:v>3.3</c:v>
                </c:pt>
                <c:pt idx="5">
                  <c:v>3.23</c:v>
                </c:pt>
                <c:pt idx="6">
                  <c:v>3.66</c:v>
                </c:pt>
                <c:pt idx="7">
                  <c:v>3.08</c:v>
                </c:pt>
                <c:pt idx="8">
                  <c:v>3.09</c:v>
                </c:pt>
                <c:pt idx="9">
                  <c:v>1.58</c:v>
                </c:pt>
                <c:pt idx="10">
                  <c:v>1.77</c:v>
                </c:pt>
              </c:numCache>
            </c:numRef>
          </c:val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Mujeres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</c:spPr>
          <c:invertIfNegative val="0"/>
          <c:cat>
            <c:strRef>
              <c:f>Hoja1!$A$2:$A$12</c:f>
              <c:strCache>
                <c:ptCount val="11"/>
                <c:pt idx="0">
                  <c:v>Medicina y salud</c:v>
                </c:pt>
                <c:pt idx="1">
                  <c:v>Educación</c:v>
                </c:pt>
                <c:pt idx="2">
                  <c:v>Alimentación y consumo</c:v>
                </c:pt>
                <c:pt idx="3">
                  <c:v>Cine, arte y cultura</c:v>
                </c:pt>
                <c:pt idx="4">
                  <c:v>MA y ecología</c:v>
                </c:pt>
                <c:pt idx="5">
                  <c:v>Ciencia y tecnología</c:v>
                </c:pt>
                <c:pt idx="6">
                  <c:v>Deportes</c:v>
                </c:pt>
                <c:pt idx="7">
                  <c:v>Economía y Empresa</c:v>
                </c:pt>
                <c:pt idx="8">
                  <c:v>Política</c:v>
                </c:pt>
                <c:pt idx="9">
                  <c:v>Famosos</c:v>
                </c:pt>
                <c:pt idx="10">
                  <c:v>F. paranormales</c:v>
                </c:pt>
              </c:strCache>
            </c:strRef>
          </c:cat>
          <c:val>
            <c:numRef>
              <c:f>Hoja1!$D$2:$D$12</c:f>
              <c:numCache>
                <c:formatCode>General</c:formatCode>
                <c:ptCount val="11"/>
                <c:pt idx="0">
                  <c:v>3.98</c:v>
                </c:pt>
                <c:pt idx="1">
                  <c:v>3.92</c:v>
                </c:pt>
                <c:pt idx="2">
                  <c:v>3.78</c:v>
                </c:pt>
                <c:pt idx="3">
                  <c:v>3.45</c:v>
                </c:pt>
                <c:pt idx="4">
                  <c:v>3.4</c:v>
                </c:pt>
                <c:pt idx="5">
                  <c:v>3.02</c:v>
                </c:pt>
                <c:pt idx="6">
                  <c:v>2.3199999999999998</c:v>
                </c:pt>
                <c:pt idx="7">
                  <c:v>2.78</c:v>
                </c:pt>
                <c:pt idx="8">
                  <c:v>2.71</c:v>
                </c:pt>
                <c:pt idx="9">
                  <c:v>2.31</c:v>
                </c:pt>
                <c:pt idx="10">
                  <c:v>1.83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79465088"/>
        <c:axId val="79466880"/>
        <c:axId val="0"/>
      </c:bar3DChart>
      <c:catAx>
        <c:axId val="79465088"/>
        <c:scaling>
          <c:orientation val="maxMin"/>
        </c:scaling>
        <c:delete val="0"/>
        <c:axPos val="l"/>
        <c:majorTickMark val="out"/>
        <c:minorTickMark val="none"/>
        <c:tickLblPos val="nextTo"/>
        <c:crossAx val="79466880"/>
        <c:crosses val="autoZero"/>
        <c:auto val="1"/>
        <c:lblAlgn val="ctr"/>
        <c:lblOffset val="100"/>
        <c:noMultiLvlLbl val="0"/>
      </c:catAx>
      <c:valAx>
        <c:axId val="79466880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79465088"/>
        <c:crosses val="max"/>
        <c:crossBetween val="between"/>
      </c:valAx>
    </c:plotArea>
    <c:legend>
      <c:legendPos val="r"/>
      <c:layout>
        <c:manualLayout>
          <c:xMode val="edge"/>
          <c:yMode val="edge"/>
          <c:x val="0.80905342414061276"/>
          <c:y val="0.67958430544754289"/>
          <c:w val="0.14077255304966116"/>
          <c:h val="0.19580657704699478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36201322748650822"/>
          <c:y val="0.10662767268283323"/>
          <c:w val="0.61916955916233773"/>
          <c:h val="0.86397744526702425"/>
        </c:manualLayout>
      </c:layout>
      <c:bar3DChart>
        <c:barDir val="bar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Hombre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</c:spPr>
          <c:invertIfNegative val="0"/>
          <c:cat>
            <c:strRef>
              <c:f>Hoja1!$A$2:$A$12</c:f>
              <c:strCache>
                <c:ptCount val="11"/>
                <c:pt idx="0">
                  <c:v>Medicina y salud</c:v>
                </c:pt>
                <c:pt idx="1">
                  <c:v>Educación</c:v>
                </c:pt>
                <c:pt idx="2">
                  <c:v>Alimentación y consumo</c:v>
                </c:pt>
                <c:pt idx="3">
                  <c:v>Cine, arte y cultura</c:v>
                </c:pt>
                <c:pt idx="4">
                  <c:v>MA y ecología</c:v>
                </c:pt>
                <c:pt idx="5">
                  <c:v>Ciencia y tecnología</c:v>
                </c:pt>
                <c:pt idx="6">
                  <c:v>Deportes</c:v>
                </c:pt>
                <c:pt idx="7">
                  <c:v>Economía y Empresa</c:v>
                </c:pt>
                <c:pt idx="8">
                  <c:v>Política</c:v>
                </c:pt>
                <c:pt idx="9">
                  <c:v>Famosos</c:v>
                </c:pt>
                <c:pt idx="10">
                  <c:v>F. paranormales</c:v>
                </c:pt>
              </c:strCache>
            </c:strRef>
          </c:cat>
          <c:val>
            <c:numRef>
              <c:f>Hoja1!$B$2:$B$12</c:f>
              <c:numCache>
                <c:formatCode>General</c:formatCode>
                <c:ptCount val="11"/>
                <c:pt idx="0">
                  <c:v>3.6</c:v>
                </c:pt>
                <c:pt idx="1">
                  <c:v>3.64</c:v>
                </c:pt>
                <c:pt idx="2">
                  <c:v>3.42</c:v>
                </c:pt>
                <c:pt idx="3">
                  <c:v>3.34</c:v>
                </c:pt>
                <c:pt idx="4">
                  <c:v>3.3</c:v>
                </c:pt>
                <c:pt idx="5">
                  <c:v>3.23</c:v>
                </c:pt>
                <c:pt idx="6">
                  <c:v>3.66</c:v>
                </c:pt>
                <c:pt idx="7">
                  <c:v>3.08</c:v>
                </c:pt>
                <c:pt idx="8">
                  <c:v>3.09</c:v>
                </c:pt>
                <c:pt idx="9">
                  <c:v>1.58</c:v>
                </c:pt>
                <c:pt idx="10">
                  <c:v>1.77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Mujer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</c:spPr>
          <c:invertIfNegative val="0"/>
          <c:cat>
            <c:strRef>
              <c:f>Hoja1!$A$2:$A$12</c:f>
              <c:strCache>
                <c:ptCount val="11"/>
                <c:pt idx="0">
                  <c:v>Medicina y salud</c:v>
                </c:pt>
                <c:pt idx="1">
                  <c:v>Educación</c:v>
                </c:pt>
                <c:pt idx="2">
                  <c:v>Alimentación y consumo</c:v>
                </c:pt>
                <c:pt idx="3">
                  <c:v>Cine, arte y cultura</c:v>
                </c:pt>
                <c:pt idx="4">
                  <c:v>MA y ecología</c:v>
                </c:pt>
                <c:pt idx="5">
                  <c:v>Ciencia y tecnología</c:v>
                </c:pt>
                <c:pt idx="6">
                  <c:v>Deportes</c:v>
                </c:pt>
                <c:pt idx="7">
                  <c:v>Economía y Empresa</c:v>
                </c:pt>
                <c:pt idx="8">
                  <c:v>Política</c:v>
                </c:pt>
                <c:pt idx="9">
                  <c:v>Famosos</c:v>
                </c:pt>
                <c:pt idx="10">
                  <c:v>F. paranormales</c:v>
                </c:pt>
              </c:strCache>
            </c:strRef>
          </c:cat>
          <c:val>
            <c:numRef>
              <c:f>Hoja1!$C$2:$C$12</c:f>
              <c:numCache>
                <c:formatCode>General</c:formatCode>
                <c:ptCount val="11"/>
                <c:pt idx="0">
                  <c:v>3.98</c:v>
                </c:pt>
                <c:pt idx="1">
                  <c:v>3.92</c:v>
                </c:pt>
                <c:pt idx="2">
                  <c:v>3.78</c:v>
                </c:pt>
                <c:pt idx="3">
                  <c:v>3.45</c:v>
                </c:pt>
                <c:pt idx="4">
                  <c:v>3.4</c:v>
                </c:pt>
                <c:pt idx="5">
                  <c:v>3.02</c:v>
                </c:pt>
                <c:pt idx="6">
                  <c:v>2.3199999999999998</c:v>
                </c:pt>
                <c:pt idx="7">
                  <c:v>2.78</c:v>
                </c:pt>
                <c:pt idx="8">
                  <c:v>2.71</c:v>
                </c:pt>
                <c:pt idx="9">
                  <c:v>2.31</c:v>
                </c:pt>
                <c:pt idx="10">
                  <c:v>1.83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79484800"/>
        <c:axId val="79486336"/>
        <c:axId val="0"/>
      </c:bar3DChart>
      <c:catAx>
        <c:axId val="79484800"/>
        <c:scaling>
          <c:orientation val="maxMin"/>
        </c:scaling>
        <c:delete val="0"/>
        <c:axPos val="l"/>
        <c:majorTickMark val="out"/>
        <c:minorTickMark val="none"/>
        <c:tickLblPos val="nextTo"/>
        <c:crossAx val="79486336"/>
        <c:crosses val="autoZero"/>
        <c:auto val="1"/>
        <c:lblAlgn val="ctr"/>
        <c:lblOffset val="100"/>
        <c:noMultiLvlLbl val="0"/>
      </c:catAx>
      <c:valAx>
        <c:axId val="79486336"/>
        <c:scaling>
          <c:orientation val="minMax"/>
        </c:scaling>
        <c:delete val="0"/>
        <c:axPos val="t"/>
        <c:majorGridlines/>
        <c:numFmt formatCode="General" sourceLinked="1"/>
        <c:majorTickMark val="out"/>
        <c:minorTickMark val="none"/>
        <c:tickLblPos val="nextTo"/>
        <c:crossAx val="7948480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2978111859625026"/>
          <c:y val="0.8026197846703903"/>
          <c:w val="0.1366631260948559"/>
          <c:h val="0.13540162204199532"/>
        </c:manualLayout>
      </c:layout>
      <c:overlay val="0"/>
      <c:txPr>
        <a:bodyPr/>
        <a:lstStyle/>
        <a:p>
          <a:pPr>
            <a:defRPr sz="1600"/>
          </a:pPr>
          <a:endParaRPr lang="es-E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bar"/>
        <c:grouping val="stack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rgbClr val="00BCB4"/>
            </a:solidFill>
          </c:spPr>
          <c:invertIfNegative val="0"/>
          <c:dLbls>
            <c:dLbl>
              <c:idx val="0"/>
              <c:layout>
                <c:manualLayout>
                  <c:x val="0.12820512820512819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26923076923076922"/>
                  <c:y val="5.772853225888564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.30448717948717963"/>
                  <c:y val="-2.88642661294428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>
                    <a:solidFill>
                      <a:schemeClr val="tx1"/>
                    </a:solidFill>
                    <a:effectLst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Hoja1!$A$2:$A$4</c:f>
              <c:strCache>
                <c:ptCount val="3"/>
                <c:pt idx="0">
                  <c:v>Ns/Nc</c:v>
                </c:pt>
                <c:pt idx="1">
                  <c:v>Poco atractiva para los jóvenes</c:v>
                </c:pt>
                <c:pt idx="2">
                  <c:v>Muy atractiva para los jóvenes</c:v>
                </c:pt>
              </c:strCache>
            </c:strRef>
          </c:cat>
          <c:val>
            <c:numRef>
              <c:f>Hoja1!$B$2:$B$4</c:f>
              <c:numCache>
                <c:formatCode>0.0%</c:formatCode>
                <c:ptCount val="3"/>
                <c:pt idx="0">
                  <c:v>7.6999999999999999E-2</c:v>
                </c:pt>
                <c:pt idx="1">
                  <c:v>0.38300000000000001</c:v>
                </c:pt>
                <c:pt idx="2" formatCode="0%">
                  <c:v>0.54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87206912"/>
        <c:axId val="87077632"/>
        <c:axId val="0"/>
      </c:bar3DChart>
      <c:catAx>
        <c:axId val="87206912"/>
        <c:scaling>
          <c:orientation val="minMax"/>
        </c:scaling>
        <c:delete val="0"/>
        <c:axPos val="l"/>
        <c:majorTickMark val="out"/>
        <c:minorTickMark val="none"/>
        <c:tickLblPos val="nextTo"/>
        <c:crossAx val="87077632"/>
        <c:crosses val="autoZero"/>
        <c:auto val="1"/>
        <c:lblAlgn val="ctr"/>
        <c:lblOffset val="100"/>
        <c:noMultiLvlLbl val="0"/>
      </c:catAx>
      <c:valAx>
        <c:axId val="87077632"/>
        <c:scaling>
          <c:orientation val="minMax"/>
        </c:scaling>
        <c:delete val="1"/>
        <c:axPos val="b"/>
        <c:majorGridlines/>
        <c:numFmt formatCode="0.0%" sourceLinked="1"/>
        <c:majorTickMark val="out"/>
        <c:minorTickMark val="none"/>
        <c:tickLblPos val="nextTo"/>
        <c:crossAx val="8720691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200"/>
      </a:pPr>
      <a:endParaRPr lang="es-E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bar"/>
        <c:grouping val="stack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rgbClr val="00BCB4"/>
            </a:solidFill>
          </c:spPr>
          <c:invertIfNegative val="0"/>
          <c:dLbls>
            <c:txPr>
              <a:bodyPr/>
              <a:lstStyle/>
              <a:p>
                <a:pPr>
                  <a:defRPr b="1"/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Hoja1!$A$2:$A$4</c:f>
              <c:strCache>
                <c:ptCount val="3"/>
                <c:pt idx="0">
                  <c:v>Ns/Nc</c:v>
                </c:pt>
                <c:pt idx="1">
                  <c:v>Que no compensa personalmente</c:v>
                </c:pt>
                <c:pt idx="2">
                  <c:v>Que compensa personalmente</c:v>
                </c:pt>
              </c:strCache>
            </c:strRef>
          </c:cat>
          <c:val>
            <c:numRef>
              <c:f>Hoja1!$B$2:$B$4</c:f>
              <c:numCache>
                <c:formatCode>0.0%</c:formatCode>
                <c:ptCount val="3"/>
                <c:pt idx="0">
                  <c:v>0.14000000000000001</c:v>
                </c:pt>
                <c:pt idx="1">
                  <c:v>0.24399999999999999</c:v>
                </c:pt>
                <c:pt idx="2">
                  <c:v>0.61599999999999999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89207552"/>
        <c:axId val="89209088"/>
        <c:axId val="0"/>
      </c:bar3DChart>
      <c:catAx>
        <c:axId val="89207552"/>
        <c:scaling>
          <c:orientation val="minMax"/>
        </c:scaling>
        <c:delete val="0"/>
        <c:axPos val="l"/>
        <c:majorTickMark val="out"/>
        <c:minorTickMark val="none"/>
        <c:tickLblPos val="nextTo"/>
        <c:crossAx val="89209088"/>
        <c:crosses val="autoZero"/>
        <c:auto val="1"/>
        <c:lblAlgn val="ctr"/>
        <c:lblOffset val="100"/>
        <c:noMultiLvlLbl val="0"/>
      </c:catAx>
      <c:valAx>
        <c:axId val="89209088"/>
        <c:scaling>
          <c:orientation val="minMax"/>
        </c:scaling>
        <c:delete val="1"/>
        <c:axPos val="b"/>
        <c:majorGridlines/>
        <c:numFmt formatCode="0.0%" sourceLinked="1"/>
        <c:majorTickMark val="out"/>
        <c:minorTickMark val="none"/>
        <c:tickLblPos val="nextTo"/>
        <c:crossAx val="8920755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200"/>
      </a:pPr>
      <a:endParaRPr lang="es-E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bar"/>
        <c:grouping val="stack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rgbClr val="00BCB4"/>
            </a:solidFill>
          </c:spPr>
          <c:invertIfNegative val="0"/>
          <c:dLbls>
            <c:dLbl>
              <c:idx val="0"/>
              <c:layout>
                <c:manualLayout>
                  <c:x val="0.23717948717948717"/>
                  <c:y val="-5.7728532258885645E-3"/>
                </c:manualLayout>
              </c:layout>
              <c:spPr/>
              <c:txPr>
                <a:bodyPr/>
                <a:lstStyle/>
                <a:p>
                  <a:pPr>
                    <a:defRPr b="1"/>
                  </a:pPr>
                  <a:endParaRPr lang="es-E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34935897435897423"/>
                  <c:y val="-5.7728532258885116E-3"/>
                </c:manualLayout>
              </c:layout>
              <c:spPr/>
              <c:txPr>
                <a:bodyPr/>
                <a:lstStyle/>
                <a:p>
                  <a:pPr>
                    <a:defRPr b="1"/>
                  </a:pPr>
                  <a:endParaRPr lang="es-E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.23076923076923078"/>
                  <c:y val="5.7728532258885645E-3"/>
                </c:manualLayout>
              </c:layout>
              <c:spPr/>
              <c:txPr>
                <a:bodyPr/>
                <a:lstStyle/>
                <a:p>
                  <a:pPr>
                    <a:defRPr b="1"/>
                  </a:pPr>
                  <a:endParaRPr lang="es-E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Hoja1!$A$2:$A$4</c:f>
              <c:strCache>
                <c:ptCount val="3"/>
                <c:pt idx="0">
                  <c:v>Ns/Nc</c:v>
                </c:pt>
                <c:pt idx="1">
                  <c:v>Mal remunerada</c:v>
                </c:pt>
                <c:pt idx="2">
                  <c:v>Bien remunerada</c:v>
                </c:pt>
              </c:strCache>
            </c:strRef>
          </c:cat>
          <c:val>
            <c:numRef>
              <c:f>Hoja1!$B$2:$B$4</c:f>
              <c:numCache>
                <c:formatCode>0.0%</c:formatCode>
                <c:ptCount val="3"/>
                <c:pt idx="0">
                  <c:v>0.22</c:v>
                </c:pt>
                <c:pt idx="1">
                  <c:v>0.50600000000000001</c:v>
                </c:pt>
                <c:pt idx="2">
                  <c:v>0.27400000000000002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89247104"/>
        <c:axId val="89613440"/>
        <c:axId val="0"/>
      </c:bar3DChart>
      <c:catAx>
        <c:axId val="89247104"/>
        <c:scaling>
          <c:orientation val="minMax"/>
        </c:scaling>
        <c:delete val="0"/>
        <c:axPos val="l"/>
        <c:majorTickMark val="out"/>
        <c:minorTickMark val="none"/>
        <c:tickLblPos val="nextTo"/>
        <c:crossAx val="89613440"/>
        <c:crosses val="autoZero"/>
        <c:auto val="1"/>
        <c:lblAlgn val="ctr"/>
        <c:lblOffset val="100"/>
        <c:noMultiLvlLbl val="0"/>
      </c:catAx>
      <c:valAx>
        <c:axId val="89613440"/>
        <c:scaling>
          <c:orientation val="minMax"/>
        </c:scaling>
        <c:delete val="1"/>
        <c:axPos val="b"/>
        <c:majorGridlines/>
        <c:numFmt formatCode="0.0%" sourceLinked="1"/>
        <c:majorTickMark val="out"/>
        <c:minorTickMark val="none"/>
        <c:tickLblPos val="nextTo"/>
        <c:crossAx val="8924710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200"/>
      </a:pPr>
      <a:endParaRPr lang="es-E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bar"/>
        <c:grouping val="stack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rgbClr val="00BCB4"/>
            </a:solidFill>
          </c:spPr>
          <c:invertIfNegative val="0"/>
          <c:dLbls>
            <c:dLbl>
              <c:idx val="0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Hoja1!$A$2:$A$4</c:f>
              <c:strCache>
                <c:ptCount val="3"/>
                <c:pt idx="0">
                  <c:v>Ns/Nc</c:v>
                </c:pt>
                <c:pt idx="1">
                  <c:v>Con poco reconocimiento social</c:v>
                </c:pt>
                <c:pt idx="2">
                  <c:v>Con alto reconocimiento social</c:v>
                </c:pt>
              </c:strCache>
            </c:strRef>
          </c:cat>
          <c:val>
            <c:numRef>
              <c:f>Hoja1!$B$2:$B$4</c:f>
              <c:numCache>
                <c:formatCode>0.0%</c:formatCode>
                <c:ptCount val="3"/>
                <c:pt idx="0">
                  <c:v>9.8000000000000004E-2</c:v>
                </c:pt>
                <c:pt idx="1">
                  <c:v>0.56200000000000006</c:v>
                </c:pt>
                <c:pt idx="2">
                  <c:v>0.34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89744896"/>
        <c:axId val="89746432"/>
        <c:axId val="0"/>
      </c:bar3DChart>
      <c:catAx>
        <c:axId val="89744896"/>
        <c:scaling>
          <c:orientation val="minMax"/>
        </c:scaling>
        <c:delete val="0"/>
        <c:axPos val="l"/>
        <c:majorTickMark val="out"/>
        <c:minorTickMark val="none"/>
        <c:tickLblPos val="nextTo"/>
        <c:crossAx val="89746432"/>
        <c:crosses val="autoZero"/>
        <c:auto val="1"/>
        <c:lblAlgn val="ctr"/>
        <c:lblOffset val="100"/>
        <c:noMultiLvlLbl val="0"/>
      </c:catAx>
      <c:valAx>
        <c:axId val="89746432"/>
        <c:scaling>
          <c:orientation val="minMax"/>
        </c:scaling>
        <c:delete val="1"/>
        <c:axPos val="b"/>
        <c:majorGridlines/>
        <c:numFmt formatCode="0.0%" sourceLinked="1"/>
        <c:majorTickMark val="out"/>
        <c:minorTickMark val="none"/>
        <c:tickLblPos val="nextTo"/>
        <c:crossAx val="8974489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200"/>
      </a:pPr>
      <a:endParaRPr lang="es-E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bar"/>
        <c:grouping val="stack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rgbClr val="00BCB4"/>
            </a:solidFill>
          </c:spPr>
          <c:invertIfNegative val="0"/>
          <c:dLbls>
            <c:dLbl>
              <c:idx val="0"/>
              <c:layout>
                <c:manualLayout>
                  <c:x val="0.38836874466248983"/>
                  <c:y val="1.87058340319089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38480572865641194"/>
                  <c:y val="5.344524009116832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.38124271265033405"/>
                  <c:y val="5.344524009116832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.38480572865641194"/>
                  <c:y val="5.344524009116832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0.31710842454093202"/>
                  <c:y val="8.016786013675296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0.31176390053181519"/>
                  <c:y val="8.016786013675248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0.31176390053181519"/>
                  <c:y val="8.016786013675248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0.3082008845257373"/>
                  <c:y val="8.016786013675248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0.29929334451054262"/>
                  <c:y val="-2.67226200455831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0.23159604039506274"/>
                  <c:y val="-2.67226200455851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0.22090699237682912"/>
                  <c:y val="1.06890480182336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Hoja1!$A$2:$A$12</c:f>
              <c:strCache>
                <c:ptCount val="11"/>
                <c:pt idx="0">
                  <c:v>Médicos</c:v>
                </c:pt>
                <c:pt idx="1">
                  <c:v>Científicos</c:v>
                </c:pt>
                <c:pt idx="2">
                  <c:v>Profesores </c:v>
                </c:pt>
                <c:pt idx="3">
                  <c:v>Ingenieros</c:v>
                </c:pt>
                <c:pt idx="4">
                  <c:v>Abogados</c:v>
                </c:pt>
                <c:pt idx="5">
                  <c:v>Empresarios</c:v>
                </c:pt>
                <c:pt idx="6">
                  <c:v>Jueces</c:v>
                </c:pt>
                <c:pt idx="7">
                  <c:v>Periodistas</c:v>
                </c:pt>
                <c:pt idx="8">
                  <c:v>Deportistas</c:v>
                </c:pt>
                <c:pt idx="9">
                  <c:v>Políticos</c:v>
                </c:pt>
                <c:pt idx="10">
                  <c:v>Religiosos</c:v>
                </c:pt>
              </c:strCache>
            </c:strRef>
          </c:cat>
          <c:val>
            <c:numRef>
              <c:f>Hoja1!$B$2:$B$12</c:f>
              <c:numCache>
                <c:formatCode>General</c:formatCode>
                <c:ptCount val="11"/>
                <c:pt idx="0">
                  <c:v>4.54</c:v>
                </c:pt>
                <c:pt idx="1">
                  <c:v>4.22</c:v>
                </c:pt>
                <c:pt idx="2">
                  <c:v>4.1900000000000004</c:v>
                </c:pt>
                <c:pt idx="3">
                  <c:v>3.95</c:v>
                </c:pt>
                <c:pt idx="4">
                  <c:v>3.5</c:v>
                </c:pt>
                <c:pt idx="5">
                  <c:v>3.49</c:v>
                </c:pt>
                <c:pt idx="6">
                  <c:v>3.37</c:v>
                </c:pt>
                <c:pt idx="7">
                  <c:v>3.3</c:v>
                </c:pt>
                <c:pt idx="8">
                  <c:v>3.17</c:v>
                </c:pt>
                <c:pt idx="9">
                  <c:v>2.33</c:v>
                </c:pt>
                <c:pt idx="10">
                  <c:v>2.19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90129536"/>
        <c:axId val="90131072"/>
        <c:axId val="0"/>
      </c:bar3DChart>
      <c:catAx>
        <c:axId val="90129536"/>
        <c:scaling>
          <c:orientation val="maxMin"/>
        </c:scaling>
        <c:delete val="0"/>
        <c:axPos val="l"/>
        <c:majorTickMark val="out"/>
        <c:minorTickMark val="none"/>
        <c:tickLblPos val="nextTo"/>
        <c:crossAx val="90131072"/>
        <c:crosses val="autoZero"/>
        <c:auto val="1"/>
        <c:lblAlgn val="ctr"/>
        <c:lblOffset val="100"/>
        <c:noMultiLvlLbl val="0"/>
      </c:catAx>
      <c:valAx>
        <c:axId val="90131072"/>
        <c:scaling>
          <c:orientation val="minMax"/>
        </c:scaling>
        <c:delete val="0"/>
        <c:axPos val="t"/>
        <c:majorGridlines/>
        <c:numFmt formatCode="General" sourceLinked="1"/>
        <c:majorTickMark val="out"/>
        <c:minorTickMark val="none"/>
        <c:tickLblPos val="nextTo"/>
        <c:crossAx val="9012953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Ventas</c:v>
                </c:pt>
              </c:strCache>
            </c:strRef>
          </c:tx>
          <c:cat>
            <c:strRef>
              <c:f>Hoja1!$A$2:$A$5</c:f>
              <c:strCache>
                <c:ptCount val="2"/>
                <c:pt idx="0">
                  <c:v>1er trim.</c:v>
                </c:pt>
                <c:pt idx="1">
                  <c:v>2º trim.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54</c:v>
                </c:pt>
                <c:pt idx="1">
                  <c:v>46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  <c:userShapes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Ventas</c:v>
                </c:pt>
              </c:strCache>
            </c:strRef>
          </c:tx>
          <c:cat>
            <c:strRef>
              <c:f>Hoja1!$A$2:$A$5</c:f>
              <c:strCache>
                <c:ptCount val="2"/>
                <c:pt idx="0">
                  <c:v>1er trim.</c:v>
                </c:pt>
                <c:pt idx="1">
                  <c:v>2º trim.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35</c:v>
                </c:pt>
                <c:pt idx="1">
                  <c:v>65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  <c:userShapes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Ventas</c:v>
                </c:pt>
              </c:strCache>
            </c:strRef>
          </c:tx>
          <c:cat>
            <c:strRef>
              <c:f>Hoja1!$A$2:$A$5</c:f>
              <c:strCache>
                <c:ptCount val="2"/>
                <c:pt idx="0">
                  <c:v>1er trim.</c:v>
                </c:pt>
                <c:pt idx="1">
                  <c:v>2º trim.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15</c:v>
                </c:pt>
                <c:pt idx="1">
                  <c:v>85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  <c:userShapes r:id="rId2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Ventas</c:v>
                </c:pt>
              </c:strCache>
            </c:strRef>
          </c:tx>
          <c:cat>
            <c:strRef>
              <c:f>Hoja1!$A$2:$A$5</c:f>
              <c:strCache>
                <c:ptCount val="2"/>
                <c:pt idx="0">
                  <c:v>1er trim.</c:v>
                </c:pt>
                <c:pt idx="1">
                  <c:v>2º trim.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41</c:v>
                </c:pt>
                <c:pt idx="1">
                  <c:v>59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  <c:userShapes r:id="rId2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Ventas</c:v>
                </c:pt>
              </c:strCache>
            </c:strRef>
          </c:tx>
          <c:cat>
            <c:strRef>
              <c:f>Hoja1!$A$2:$A$5</c:f>
              <c:strCache>
                <c:ptCount val="2"/>
                <c:pt idx="0">
                  <c:v>1er trim.</c:v>
                </c:pt>
                <c:pt idx="1">
                  <c:v>2º trim.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25</c:v>
                </c:pt>
                <c:pt idx="1">
                  <c:v>75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  <c:userShapes r:id="rId2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Ventas</c:v>
                </c:pt>
              </c:strCache>
            </c:strRef>
          </c:tx>
          <c:cat>
            <c:strRef>
              <c:f>Hoja1!$A$2:$A$5</c:f>
              <c:strCache>
                <c:ptCount val="2"/>
                <c:pt idx="0">
                  <c:v>1er trim.</c:v>
                </c:pt>
                <c:pt idx="1">
                  <c:v>2º trim.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17.100000000000001</c:v>
                </c:pt>
                <c:pt idx="1">
                  <c:v>73.900000000000006</c:v>
                </c:pt>
                <c:pt idx="2">
                  <c:v>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  <c:userShapes r:id="rId2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Ventas</c:v>
                </c:pt>
              </c:strCache>
            </c:strRef>
          </c:tx>
          <c:cat>
            <c:strRef>
              <c:f>Hoja1!$A$2:$A$5</c:f>
              <c:strCache>
                <c:ptCount val="2"/>
                <c:pt idx="0">
                  <c:v>1er trim.</c:v>
                </c:pt>
                <c:pt idx="1">
                  <c:v>2º trim.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38</c:v>
                </c:pt>
                <c:pt idx="1">
                  <c:v>62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  <c:userShapes r:id="rId2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Ventas</c:v>
                </c:pt>
              </c:strCache>
            </c:strRef>
          </c:tx>
          <c:cat>
            <c:strRef>
              <c:f>Hoja1!$A$2:$A$5</c:f>
              <c:strCache>
                <c:ptCount val="2"/>
                <c:pt idx="0">
                  <c:v>1er trim.</c:v>
                </c:pt>
                <c:pt idx="1">
                  <c:v>2º trim.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12.7</c:v>
                </c:pt>
                <c:pt idx="1">
                  <c:v>87.3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  <c:userShapes r:id="rId2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Ventas</c:v>
                </c:pt>
              </c:strCache>
            </c:strRef>
          </c:tx>
          <c:cat>
            <c:strRef>
              <c:f>Hoja1!$A$2:$A$5</c:f>
              <c:strCache>
                <c:ptCount val="2"/>
                <c:pt idx="0">
                  <c:v>1er trim.</c:v>
                </c:pt>
                <c:pt idx="1">
                  <c:v>2º trim.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133</c:v>
                </c:pt>
                <c:pt idx="1">
                  <c:v>399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  <c:userShapes r:id="rId2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Ventas</c:v>
                </c:pt>
              </c:strCache>
            </c:strRef>
          </c:tx>
          <c:cat>
            <c:strRef>
              <c:f>Hoja1!$A$2:$A$5</c:f>
              <c:strCache>
                <c:ptCount val="2"/>
                <c:pt idx="0">
                  <c:v>1er trim.</c:v>
                </c:pt>
                <c:pt idx="1">
                  <c:v>2º trim.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7.7</c:v>
                </c:pt>
                <c:pt idx="1">
                  <c:v>92.3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  <c:userShapes r:id="rId2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23"/>
    </mc:Choice>
    <mc:Fallback>
      <c:style val="23"/>
    </mc:Fallback>
  </mc:AlternateContent>
  <c:chart>
    <c:autoTitleDeleted val="1"/>
    <c:plotArea>
      <c:layout>
        <c:manualLayout>
          <c:layoutTarget val="inner"/>
          <c:xMode val="edge"/>
          <c:yMode val="edge"/>
          <c:x val="9.1897310656957859E-2"/>
          <c:y val="0"/>
          <c:w val="0.61569249663892489"/>
          <c:h val="0.81562500000000004"/>
        </c:manualLayout>
      </c:layout>
      <c:doughnut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Ventas</c:v>
                </c:pt>
              </c:strCache>
            </c:strRef>
          </c:tx>
          <c:dLbls>
            <c:dLbl>
              <c:idx val="0"/>
              <c:layout>
                <c:manualLayout>
                  <c:x val="0.10208333333333333"/>
                  <c:y val="-0.15312499999999998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</c:dLbl>
            <c:dLbl>
              <c:idx val="1"/>
              <c:layout>
                <c:manualLayout>
                  <c:x val="0.14374999999999999"/>
                  <c:y val="0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</c:dLbl>
            <c:dLbl>
              <c:idx val="2"/>
              <c:layout>
                <c:manualLayout>
                  <c:x val="0.13125000000000001"/>
                  <c:y val="6.25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</c:dLbl>
            <c:dLbl>
              <c:idx val="3"/>
              <c:layout>
                <c:manualLayout>
                  <c:x val="0.16041666666666668"/>
                  <c:y val="0.12812499999999999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</c:dLbl>
            <c:dLbl>
              <c:idx val="4"/>
              <c:layout>
                <c:manualLayout>
                  <c:x val="-0.21458349737532809"/>
                  <c:y val="4.6875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</c:dLbl>
            <c:dLbl>
              <c:idx val="5"/>
              <c:layout>
                <c:manualLayout>
                  <c:x val="-0.1125"/>
                  <c:y val="-0.12812499999999999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</c:dLbl>
            <c:showLegendKey val="0"/>
            <c:showVal val="1"/>
            <c:showCatName val="1"/>
            <c:showSerName val="0"/>
            <c:showPercent val="0"/>
            <c:showBubbleSize val="0"/>
            <c:separator> </c:separator>
            <c:showLeaderLines val="1"/>
          </c:dLbls>
          <c:cat>
            <c:strRef>
              <c:f>Hoja1!$A$2:$A$7</c:f>
              <c:strCache>
                <c:ptCount val="6"/>
                <c:pt idx="0">
                  <c:v>Medicina</c:v>
                </c:pt>
                <c:pt idx="1">
                  <c:v>Física</c:v>
                </c:pt>
                <c:pt idx="2">
                  <c:v>Química</c:v>
                </c:pt>
                <c:pt idx="3">
                  <c:v>Economía</c:v>
                </c:pt>
                <c:pt idx="4">
                  <c:v>Literatura</c:v>
                </c:pt>
                <c:pt idx="5">
                  <c:v>Paz</c:v>
                </c:pt>
              </c:strCache>
            </c:strRef>
          </c:cat>
          <c:val>
            <c:numRef>
              <c:f>Hoja1!$B$2:$B$7</c:f>
              <c:numCache>
                <c:formatCode>General</c:formatCode>
                <c:ptCount val="6"/>
                <c:pt idx="0">
                  <c:v>13</c:v>
                </c:pt>
                <c:pt idx="1">
                  <c:v>3</c:v>
                </c:pt>
                <c:pt idx="2">
                  <c:v>5</c:v>
                </c:pt>
                <c:pt idx="3">
                  <c:v>1</c:v>
                </c:pt>
                <c:pt idx="4">
                  <c:v>14</c:v>
                </c:pt>
                <c:pt idx="5">
                  <c:v>16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Global</c:v>
                </c:pt>
              </c:strCache>
            </c:strRef>
          </c:tx>
          <c:invertIfNegative val="0"/>
          <c:cat>
            <c:strRef>
              <c:f>Hoja1!$A$2:$A$7</c:f>
              <c:strCache>
                <c:ptCount val="6"/>
                <c:pt idx="0">
                  <c:v>1901-1920</c:v>
                </c:pt>
                <c:pt idx="1">
                  <c:v>1921-1940</c:v>
                </c:pt>
                <c:pt idx="2">
                  <c:v>1941-1960</c:v>
                </c:pt>
                <c:pt idx="3">
                  <c:v>1961-1980</c:v>
                </c:pt>
                <c:pt idx="4">
                  <c:v>1981-2000</c:v>
                </c:pt>
                <c:pt idx="5">
                  <c:v>2001-2018</c:v>
                </c:pt>
              </c:strCache>
            </c:strRef>
          </c:cat>
          <c:val>
            <c:numRef>
              <c:f>Hoja1!$B$2:$B$7</c:f>
              <c:numCache>
                <c:formatCode>0%</c:formatCode>
                <c:ptCount val="6"/>
                <c:pt idx="0">
                  <c:v>4.0404040404040407E-2</c:v>
                </c:pt>
                <c:pt idx="1">
                  <c:v>4.807692307692308E-2</c:v>
                </c:pt>
                <c:pt idx="2">
                  <c:v>2.564102564102564E-2</c:v>
                </c:pt>
                <c:pt idx="3">
                  <c:v>3.8461538461538464E-2</c:v>
                </c:pt>
                <c:pt idx="4">
                  <c:v>5.1020408163265307E-2</c:v>
                </c:pt>
                <c:pt idx="5">
                  <c:v>0.10628019323671498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Ciencias</c:v>
                </c:pt>
              </c:strCache>
            </c:strRef>
          </c:tx>
          <c:spPr>
            <a:solidFill>
              <a:srgbClr val="4BB3A7"/>
            </a:solidFill>
          </c:spPr>
          <c:invertIfNegative val="0"/>
          <c:cat>
            <c:strRef>
              <c:f>Hoja1!$A$2:$A$7</c:f>
              <c:strCache>
                <c:ptCount val="6"/>
                <c:pt idx="0">
                  <c:v>1901-1920</c:v>
                </c:pt>
                <c:pt idx="1">
                  <c:v>1921-1940</c:v>
                </c:pt>
                <c:pt idx="2">
                  <c:v>1941-1960</c:v>
                </c:pt>
                <c:pt idx="3">
                  <c:v>1961-1980</c:v>
                </c:pt>
                <c:pt idx="4">
                  <c:v>1981-2000</c:v>
                </c:pt>
                <c:pt idx="5">
                  <c:v>2001-2018</c:v>
                </c:pt>
              </c:strCache>
            </c:strRef>
          </c:cat>
          <c:val>
            <c:numRef>
              <c:f>Hoja1!$C$2:$C$7</c:f>
              <c:numCache>
                <c:formatCode>0.0%</c:formatCode>
                <c:ptCount val="6"/>
                <c:pt idx="0">
                  <c:v>3.3333333333333333E-2</c:v>
                </c:pt>
                <c:pt idx="1">
                  <c:v>1.4705882352941176E-2</c:v>
                </c:pt>
                <c:pt idx="2">
                  <c:v>1.1363636363636364E-2</c:v>
                </c:pt>
                <c:pt idx="3">
                  <c:v>2.0833333333333332E-2</c:v>
                </c:pt>
                <c:pt idx="4">
                  <c:v>2.5806451612903226E-2</c:v>
                </c:pt>
                <c:pt idx="5">
                  <c:v>5.8139534883720929E-2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56289024"/>
        <c:axId val="256290816"/>
      </c:barChart>
      <c:catAx>
        <c:axId val="256289024"/>
        <c:scaling>
          <c:orientation val="minMax"/>
        </c:scaling>
        <c:delete val="0"/>
        <c:axPos val="b"/>
        <c:majorTickMark val="out"/>
        <c:minorTickMark val="none"/>
        <c:tickLblPos val="nextTo"/>
        <c:crossAx val="256290816"/>
        <c:crosses val="autoZero"/>
        <c:auto val="1"/>
        <c:lblAlgn val="ctr"/>
        <c:lblOffset val="100"/>
        <c:noMultiLvlLbl val="0"/>
      </c:catAx>
      <c:valAx>
        <c:axId val="256290816"/>
        <c:scaling>
          <c:orientation val="minMax"/>
          <c:max val="0.12000000000000001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25628902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6998466286124217E-2"/>
          <c:y val="4.1036908076610451E-2"/>
          <c:w val="0.94600306742775153"/>
          <c:h val="0.7504526312233066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M</c:v>
                </c:pt>
              </c:strCache>
            </c:strRef>
          </c:tx>
          <c:spPr>
            <a:solidFill>
              <a:srgbClr val="4BB3A7"/>
            </a:solidFill>
          </c:spPr>
          <c:invertIfNegative val="0"/>
          <c:cat>
            <c:strRef>
              <c:f>Hoja1!$A$2:$A$6</c:f>
              <c:strCache>
                <c:ptCount val="5"/>
                <c:pt idx="0">
                  <c:v>Inv. Básica</c:v>
                </c:pt>
                <c:pt idx="1">
                  <c:v>Economía</c:v>
                </c:pt>
                <c:pt idx="2">
                  <c:v>Inv. Clínica</c:v>
                </c:pt>
                <c:pt idx="3">
                  <c:v>Protección MA</c:v>
                </c:pt>
                <c:pt idx="4">
                  <c:v>Nuevas Tecnol.</c:v>
                </c:pt>
              </c:strCache>
            </c:strRef>
          </c:cat>
          <c:val>
            <c:numRef>
              <c:f>Hoja1!$B$2:$B$6</c:f>
              <c:numCache>
                <c:formatCode>General</c:formatCode>
                <c:ptCount val="5"/>
                <c:pt idx="0">
                  <c:v>4</c:v>
                </c:pt>
                <c:pt idx="1">
                  <c:v>1</c:v>
                </c:pt>
                <c:pt idx="2">
                  <c:v>5</c:v>
                </c:pt>
                <c:pt idx="3">
                  <c:v>1</c:v>
                </c:pt>
                <c:pt idx="4">
                  <c:v>2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H</c:v>
                </c:pt>
              </c:strCache>
            </c:strRef>
          </c:tx>
          <c:invertIfNegative val="0"/>
          <c:cat>
            <c:strRef>
              <c:f>Hoja1!$A$2:$A$6</c:f>
              <c:strCache>
                <c:ptCount val="5"/>
                <c:pt idx="0">
                  <c:v>Inv. Básica</c:v>
                </c:pt>
                <c:pt idx="1">
                  <c:v>Economía</c:v>
                </c:pt>
                <c:pt idx="2">
                  <c:v>Inv. Clínica</c:v>
                </c:pt>
                <c:pt idx="3">
                  <c:v>Protección MA</c:v>
                </c:pt>
                <c:pt idx="4">
                  <c:v>Nuevas Tecnol.</c:v>
                </c:pt>
              </c:strCache>
            </c:strRef>
          </c:cat>
          <c:val>
            <c:numRef>
              <c:f>Hoja1!$C$2:$C$6</c:f>
              <c:numCache>
                <c:formatCode>General</c:formatCode>
                <c:ptCount val="5"/>
                <c:pt idx="0">
                  <c:v>27</c:v>
                </c:pt>
                <c:pt idx="1">
                  <c:v>29</c:v>
                </c:pt>
                <c:pt idx="2">
                  <c:v>24</c:v>
                </c:pt>
                <c:pt idx="3">
                  <c:v>23</c:v>
                </c:pt>
                <c:pt idx="4">
                  <c:v>17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126629376"/>
        <c:axId val="126630912"/>
      </c:barChart>
      <c:catAx>
        <c:axId val="126629376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400"/>
            </a:pPr>
            <a:endParaRPr lang="es-ES"/>
          </a:p>
        </c:txPr>
        <c:crossAx val="126630912"/>
        <c:crosses val="autoZero"/>
        <c:auto val="1"/>
        <c:lblAlgn val="ctr"/>
        <c:lblOffset val="100"/>
        <c:noMultiLvlLbl val="0"/>
      </c:catAx>
      <c:valAx>
        <c:axId val="12663091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26629376"/>
        <c:crosses val="autoZero"/>
        <c:crossBetween val="between"/>
      </c:valAx>
    </c:plotArea>
    <c:legend>
      <c:legendPos val="t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0.58889</cdr:x>
      <cdr:y>0.46264</cdr:y>
    </cdr:from>
    <cdr:to>
      <cdr:x>0.79424</cdr:x>
      <cdr:y>0.6778</cdr:y>
    </cdr:to>
    <cdr:sp macro="" textlink="">
      <cdr:nvSpPr>
        <cdr:cNvPr id="2" name="1 CuadroTexto"/>
        <cdr:cNvSpPr txBox="1"/>
      </cdr:nvSpPr>
      <cdr:spPr>
        <a:xfrm xmlns:a="http://schemas.openxmlformats.org/drawingml/2006/main">
          <a:off x="1858546" y="1239912"/>
          <a:ext cx="648072" cy="57663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s-ES" sz="1800" dirty="0" smtClean="0">
              <a:solidFill>
                <a:schemeClr val="bg1"/>
              </a:solidFill>
            </a:rPr>
            <a:t>54%</a:t>
          </a:r>
          <a:endParaRPr lang="es-ES" sz="1800" dirty="0">
            <a:solidFill>
              <a:schemeClr val="bg1"/>
            </a:solidFill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0.57109</cdr:x>
      <cdr:y>0.30143</cdr:y>
    </cdr:from>
    <cdr:to>
      <cdr:x>0.77644</cdr:x>
      <cdr:y>0.51659</cdr:y>
    </cdr:to>
    <cdr:sp macro="" textlink="">
      <cdr:nvSpPr>
        <cdr:cNvPr id="2" name="1 CuadroTexto"/>
        <cdr:cNvSpPr txBox="1"/>
      </cdr:nvSpPr>
      <cdr:spPr>
        <a:xfrm xmlns:a="http://schemas.openxmlformats.org/drawingml/2006/main">
          <a:off x="1802357" y="807864"/>
          <a:ext cx="648087" cy="57664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s-ES" sz="1800" dirty="0" smtClean="0">
              <a:solidFill>
                <a:schemeClr val="bg1"/>
              </a:solidFill>
            </a:rPr>
            <a:t>35%</a:t>
          </a:r>
          <a:endParaRPr lang="es-ES" sz="1800" dirty="0">
            <a:solidFill>
              <a:schemeClr val="bg1"/>
            </a:solidFill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0.50771</cdr:x>
      <cdr:y>0.14521</cdr:y>
    </cdr:from>
    <cdr:to>
      <cdr:x>0.71306</cdr:x>
      <cdr:y>0.36037</cdr:y>
    </cdr:to>
    <cdr:sp macro="" textlink="">
      <cdr:nvSpPr>
        <cdr:cNvPr id="2" name="1 CuadroTexto"/>
        <cdr:cNvSpPr txBox="1"/>
      </cdr:nvSpPr>
      <cdr:spPr>
        <a:xfrm xmlns:a="http://schemas.openxmlformats.org/drawingml/2006/main">
          <a:off x="1602339" y="389181"/>
          <a:ext cx="648087" cy="57664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s-ES" sz="1800" dirty="0" smtClean="0">
              <a:solidFill>
                <a:schemeClr val="bg1"/>
              </a:solidFill>
            </a:rPr>
            <a:t>15%</a:t>
          </a:r>
          <a:endParaRPr lang="es-ES" sz="1800" dirty="0">
            <a:solidFill>
              <a:schemeClr val="bg1"/>
            </a:solidFill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0.52367</cdr:x>
      <cdr:y>0.30143</cdr:y>
    </cdr:from>
    <cdr:to>
      <cdr:x>0.83615</cdr:x>
      <cdr:y>0.51659</cdr:y>
    </cdr:to>
    <cdr:sp macro="" textlink="">
      <cdr:nvSpPr>
        <cdr:cNvPr id="2" name="1 CuadroTexto"/>
        <cdr:cNvSpPr txBox="1"/>
      </cdr:nvSpPr>
      <cdr:spPr>
        <a:xfrm xmlns:a="http://schemas.openxmlformats.org/drawingml/2006/main">
          <a:off x="1086058" y="551088"/>
          <a:ext cx="648071" cy="39336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s-ES" sz="1800" dirty="0" smtClean="0">
              <a:solidFill>
                <a:schemeClr val="bg1"/>
              </a:solidFill>
            </a:rPr>
            <a:t>41%</a:t>
          </a:r>
          <a:endParaRPr lang="es-ES" sz="1800" dirty="0">
            <a:solidFill>
              <a:schemeClr val="bg1"/>
            </a:solidFill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0.52367</cdr:x>
      <cdr:y>0.30143</cdr:y>
    </cdr:from>
    <cdr:to>
      <cdr:x>0.83615</cdr:x>
      <cdr:y>0.51659</cdr:y>
    </cdr:to>
    <cdr:sp macro="" textlink="">
      <cdr:nvSpPr>
        <cdr:cNvPr id="2" name="1 CuadroTexto"/>
        <cdr:cNvSpPr txBox="1"/>
      </cdr:nvSpPr>
      <cdr:spPr>
        <a:xfrm xmlns:a="http://schemas.openxmlformats.org/drawingml/2006/main">
          <a:off x="1086058" y="551088"/>
          <a:ext cx="648071" cy="39336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s-ES" sz="1800" dirty="0" smtClean="0">
              <a:solidFill>
                <a:schemeClr val="bg1"/>
              </a:solidFill>
            </a:rPr>
            <a:t>25%</a:t>
          </a:r>
          <a:endParaRPr lang="es-ES" sz="1800" dirty="0">
            <a:solidFill>
              <a:schemeClr val="bg1"/>
            </a:solidFill>
          </a:endParaRP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0.54759</cdr:x>
      <cdr:y>0.21494</cdr:y>
    </cdr:from>
    <cdr:to>
      <cdr:x>0.75294</cdr:x>
      <cdr:y>0.4301</cdr:y>
    </cdr:to>
    <cdr:sp macro="" textlink="">
      <cdr:nvSpPr>
        <cdr:cNvPr id="3" name="1 CuadroTexto"/>
        <cdr:cNvSpPr txBox="1"/>
      </cdr:nvSpPr>
      <cdr:spPr>
        <a:xfrm xmlns:a="http://schemas.openxmlformats.org/drawingml/2006/main">
          <a:off x="1728192" y="576064"/>
          <a:ext cx="648087" cy="57664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ES" sz="1800" dirty="0" smtClean="0">
              <a:solidFill>
                <a:schemeClr val="bg1"/>
              </a:solidFill>
            </a:rPr>
            <a:t>17%</a:t>
          </a:r>
          <a:endParaRPr lang="es-ES" sz="1800" dirty="0">
            <a:solidFill>
              <a:schemeClr val="bg1"/>
            </a:solidFill>
          </a:endParaRP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0.57109</cdr:x>
      <cdr:y>0.30143</cdr:y>
    </cdr:from>
    <cdr:to>
      <cdr:x>0.77644</cdr:x>
      <cdr:y>0.51659</cdr:y>
    </cdr:to>
    <cdr:sp macro="" textlink="">
      <cdr:nvSpPr>
        <cdr:cNvPr id="2" name="1 CuadroTexto"/>
        <cdr:cNvSpPr txBox="1"/>
      </cdr:nvSpPr>
      <cdr:spPr>
        <a:xfrm xmlns:a="http://schemas.openxmlformats.org/drawingml/2006/main">
          <a:off x="1802357" y="807864"/>
          <a:ext cx="648087" cy="57664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s-ES" sz="1800" dirty="0" smtClean="0">
              <a:solidFill>
                <a:schemeClr val="bg1"/>
              </a:solidFill>
            </a:rPr>
            <a:t>38%</a:t>
          </a:r>
          <a:endParaRPr lang="es-ES" sz="1800" dirty="0">
            <a:solidFill>
              <a:schemeClr val="bg1"/>
            </a:solidFill>
          </a:endParaRP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0.50771</cdr:x>
      <cdr:y>0.14521</cdr:y>
    </cdr:from>
    <cdr:to>
      <cdr:x>0.71306</cdr:x>
      <cdr:y>0.36037</cdr:y>
    </cdr:to>
    <cdr:sp macro="" textlink="">
      <cdr:nvSpPr>
        <cdr:cNvPr id="2" name="1 CuadroTexto"/>
        <cdr:cNvSpPr txBox="1"/>
      </cdr:nvSpPr>
      <cdr:spPr>
        <a:xfrm xmlns:a="http://schemas.openxmlformats.org/drawingml/2006/main">
          <a:off x="1602339" y="389181"/>
          <a:ext cx="648087" cy="57664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s-ES" sz="1800" dirty="0" smtClean="0">
              <a:solidFill>
                <a:schemeClr val="bg1"/>
              </a:solidFill>
            </a:rPr>
            <a:t>13%</a:t>
          </a:r>
          <a:endParaRPr lang="es-ES" sz="1800" dirty="0">
            <a:solidFill>
              <a:schemeClr val="bg1"/>
            </a:solidFill>
          </a:endParaRPr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0.52367</cdr:x>
      <cdr:y>0.30143</cdr:y>
    </cdr:from>
    <cdr:to>
      <cdr:x>0.83615</cdr:x>
      <cdr:y>0.51659</cdr:y>
    </cdr:to>
    <cdr:sp macro="" textlink="">
      <cdr:nvSpPr>
        <cdr:cNvPr id="2" name="1 CuadroTexto"/>
        <cdr:cNvSpPr txBox="1"/>
      </cdr:nvSpPr>
      <cdr:spPr>
        <a:xfrm xmlns:a="http://schemas.openxmlformats.org/drawingml/2006/main">
          <a:off x="1086058" y="551088"/>
          <a:ext cx="648071" cy="39336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s-ES" sz="1800" dirty="0" smtClean="0">
              <a:solidFill>
                <a:schemeClr val="bg1"/>
              </a:solidFill>
            </a:rPr>
            <a:t>25%</a:t>
          </a:r>
          <a:endParaRPr lang="es-ES" sz="1800" dirty="0">
            <a:solidFill>
              <a:schemeClr val="bg1"/>
            </a:solidFill>
          </a:endParaRPr>
        </a:p>
      </cdr:txBody>
    </cdr:sp>
  </cdr:relSizeAnchor>
</c:userShapes>
</file>

<file path=ppt/drawings/drawing10.xml><?xml version="1.0" encoding="utf-8"?>
<c:userShapes xmlns:c="http://schemas.openxmlformats.org/drawingml/2006/chart">
  <cdr:relSizeAnchor xmlns:cdr="http://schemas.openxmlformats.org/drawingml/2006/chartDrawing">
    <cdr:from>
      <cdr:x>0.52367</cdr:x>
      <cdr:y>0.30143</cdr:y>
    </cdr:from>
    <cdr:to>
      <cdr:x>0.83615</cdr:x>
      <cdr:y>0.51659</cdr:y>
    </cdr:to>
    <cdr:sp macro="" textlink="">
      <cdr:nvSpPr>
        <cdr:cNvPr id="2" name="1 CuadroTexto"/>
        <cdr:cNvSpPr txBox="1"/>
      </cdr:nvSpPr>
      <cdr:spPr>
        <a:xfrm xmlns:a="http://schemas.openxmlformats.org/drawingml/2006/main">
          <a:off x="1086058" y="551088"/>
          <a:ext cx="648071" cy="39336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s-ES" sz="1800" dirty="0" smtClean="0">
              <a:solidFill>
                <a:schemeClr val="bg1"/>
              </a:solidFill>
            </a:rPr>
            <a:t>8%</a:t>
          </a:r>
          <a:endParaRPr lang="es-ES" sz="1800" dirty="0">
            <a:solidFill>
              <a:schemeClr val="bg1"/>
            </a:solidFill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84D476-86F2-44FE-9496-D2E7147A885E}" type="datetimeFigureOut">
              <a:rPr lang="es-ES" smtClean="0"/>
              <a:t>22/10/2018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066400-FC31-4FAC-8CC8-CB62748F3DC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695013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B8E17F-5DFB-4407-99CD-2900906968B4}" type="datetimeFigureOut">
              <a:rPr lang="es-ES" smtClean="0"/>
              <a:t>22/10/2018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EE8CDE-8A47-4ADD-95B3-A538C100949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382501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La imagen que los ciudadanos tienen</a:t>
            </a:r>
            <a:r>
              <a:rPr lang="es-ES" baseline="0" dirty="0" smtClean="0"/>
              <a:t> de la ciencia y la tecnología continúa siendo positiva, los beneficios que aporta superan con creces a los perjuicios que puede ocasionar.</a:t>
            </a:r>
          </a:p>
          <a:p>
            <a:r>
              <a:rPr lang="es-ES" baseline="0" dirty="0" smtClean="0"/>
              <a:t>La imagen positiva de la ciencia queda corroborada por el hecho de que la ciencia y la tecnología se asocian en mayor medida a conceptos como: Progreso, bienestar, riqueza y oportunidades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EE8CDE-8A47-4ADD-95B3-A538C1009495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518189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La diferencia entre hombres</a:t>
            </a:r>
            <a:r>
              <a:rPr lang="es-ES" baseline="0" dirty="0" smtClean="0"/>
              <a:t> y mujeres por el interés en la ciencia y tecnología no es de las más altas en absoluto. Es casi de las más bajas. En fenómenos paranormales están casi a la par, hay 0.1 en cine, arte y cultura y en MA y 0.2 en ciencia y tecnología (es donde se produce el cambio de tendencia)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EE8CDE-8A47-4ADD-95B3-A538C1009495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746536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En vez de destacar la</a:t>
            </a:r>
            <a:r>
              <a:rPr lang="es-ES" baseline="0" dirty="0" smtClean="0"/>
              <a:t> pregunta adecuada (ver más adelante) y que la respuesta en España es más favorable hacia el papel de la mujer que la media europea…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EE8CDE-8A47-4ADD-95B3-A538C1009495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06656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El archivo completo https://www.fondationloreal.com/documents/-cb8f7077-101d-4c0f-a35e-36ad554aca83/download?lang=en </a:t>
            </a:r>
          </a:p>
          <a:p>
            <a:r>
              <a:rPr lang="es-ES" dirty="0" smtClean="0"/>
              <a:t>Un análisis en profundidad</a:t>
            </a:r>
            <a:r>
              <a:rPr lang="es-ES" baseline="0" dirty="0" smtClean="0"/>
              <a:t> de esta encuesta… http://naukas.com/2015/10/09/encuestas-publicidad-y-periodismo-combinacion-fatidica/ </a:t>
            </a:r>
            <a:endParaRPr lang="es-ES" dirty="0" smtClean="0"/>
          </a:p>
          <a:p>
            <a:r>
              <a:rPr lang="es-ES" dirty="0" smtClean="0"/>
              <a:t>Confianza</a:t>
            </a:r>
            <a:r>
              <a:rPr lang="es-ES" baseline="0" dirty="0" smtClean="0"/>
              <a:t> red profesional, competitividad, ambición, perseverancia, interés por la ciencia, mente racional, ser prácticas, rigor, habilidades científicas, habilidades analíticas, exceso de perfeccionismo, intuición, sensatez, velocidad, aptitudes de organización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62865F-D2B8-4276-88A3-459CCA9ACF91}" type="slidenum">
              <a:rPr lang="es-ES" smtClean="0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432435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En 2012</a:t>
            </a:r>
            <a:r>
              <a:rPr lang="es-ES" baseline="0" dirty="0" smtClean="0"/>
              <a:t> el 59% de la población consideraba que era muy atractiva para los jóvenes y el 67.6 que compensaba personalmente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62865F-D2B8-4276-88A3-459CCA9ACF91}" type="slidenum">
              <a:rPr lang="es-ES" smtClean="0"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041458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En 1998 había ya un 53.8%</a:t>
            </a:r>
            <a:r>
              <a:rPr lang="es-ES" baseline="0" dirty="0" smtClean="0"/>
              <a:t> de mujeres matriculadas en la Universidad, de estas acaban la carrera un 61%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EE8CDE-8A47-4ADD-95B3-A538C1009495}" type="slidenum">
              <a:rPr lang="es-ES" smtClean="0"/>
              <a:t>15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479351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En 1998 había ya un 53.8%</a:t>
            </a:r>
            <a:r>
              <a:rPr lang="es-ES" baseline="0" dirty="0" smtClean="0"/>
              <a:t> de mujeres matriculadas en la Universidad, de estas acaban la carrera un 61%</a:t>
            </a:r>
          </a:p>
          <a:p>
            <a:r>
              <a:rPr lang="es-ES" baseline="0" dirty="0" smtClean="0"/>
              <a:t>El 9% se refiere a noticias (gráficas) en las que aparecen hombres y mujeres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EE8CDE-8A47-4ADD-95B3-A538C1009495}" type="slidenum">
              <a:rPr lang="es-ES" smtClean="0"/>
              <a:t>16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479351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R. </a:t>
            </a:r>
            <a:r>
              <a:rPr lang="es-ES" dirty="0" err="1" smtClean="0"/>
              <a:t>Yalow</a:t>
            </a:r>
            <a:r>
              <a:rPr lang="es-ES" dirty="0" smtClean="0"/>
              <a:t> 1977 ()</a:t>
            </a:r>
          </a:p>
          <a:p>
            <a:r>
              <a:rPr lang="es-ES" dirty="0" smtClean="0"/>
              <a:t>F. Barré-</a:t>
            </a:r>
            <a:r>
              <a:rPr lang="es-ES" dirty="0" err="1" smtClean="0"/>
              <a:t>Sinousse</a:t>
            </a:r>
            <a:r>
              <a:rPr lang="es-ES" dirty="0" smtClean="0"/>
              <a:t>: 2008</a:t>
            </a:r>
          </a:p>
          <a:p>
            <a:r>
              <a:rPr lang="es-ES" dirty="0" smtClean="0"/>
              <a:t>Linda </a:t>
            </a:r>
            <a:r>
              <a:rPr lang="es-ES" dirty="0" err="1" smtClean="0"/>
              <a:t>Buck</a:t>
            </a:r>
            <a:r>
              <a:rPr lang="es-ES" dirty="0" smtClean="0"/>
              <a:t>: 2004 </a:t>
            </a:r>
          </a:p>
          <a:p>
            <a:r>
              <a:rPr lang="es-ES" dirty="0" err="1" smtClean="0"/>
              <a:t>Gerty</a:t>
            </a:r>
            <a:r>
              <a:rPr lang="es-ES" dirty="0" smtClean="0"/>
              <a:t> Cori 1947</a:t>
            </a:r>
          </a:p>
          <a:p>
            <a:r>
              <a:rPr lang="es-ES" dirty="0" smtClean="0"/>
              <a:t>Elizabeth</a:t>
            </a:r>
            <a:r>
              <a:rPr lang="es-ES" baseline="0" dirty="0" smtClean="0"/>
              <a:t> Blackburn y Carol </a:t>
            </a:r>
            <a:r>
              <a:rPr lang="es-ES" baseline="0" dirty="0" err="1" smtClean="0"/>
              <a:t>Greider</a:t>
            </a:r>
            <a:r>
              <a:rPr lang="es-ES" baseline="0" dirty="0" smtClean="0"/>
              <a:t> 2009</a:t>
            </a:r>
          </a:p>
          <a:p>
            <a:r>
              <a:rPr lang="es-ES" baseline="0" dirty="0" err="1" smtClean="0"/>
              <a:t>Christiane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Nüssleim</a:t>
            </a:r>
            <a:r>
              <a:rPr lang="es-ES" baseline="0" dirty="0" smtClean="0"/>
              <a:t> 1995 </a:t>
            </a:r>
          </a:p>
          <a:p>
            <a:r>
              <a:rPr lang="es-ES" baseline="0" dirty="0" err="1" smtClean="0"/>
              <a:t>Barbara</a:t>
            </a:r>
            <a:r>
              <a:rPr lang="es-ES" baseline="0" dirty="0" smtClean="0"/>
              <a:t> </a:t>
            </a:r>
            <a:r>
              <a:rPr lang="es-ES" baseline="0" dirty="0" err="1" smtClean="0"/>
              <a:t>McClintock</a:t>
            </a:r>
            <a:r>
              <a:rPr lang="es-ES" baseline="0" dirty="0" smtClean="0"/>
              <a:t> 1983</a:t>
            </a:r>
          </a:p>
          <a:p>
            <a:r>
              <a:rPr lang="es-ES" baseline="0" dirty="0" smtClean="0"/>
              <a:t>Rita Levi-</a:t>
            </a:r>
            <a:r>
              <a:rPr lang="es-ES" baseline="0" dirty="0" err="1" smtClean="0"/>
              <a:t>Montalcini</a:t>
            </a:r>
            <a:r>
              <a:rPr lang="es-ES" baseline="0" dirty="0" smtClean="0"/>
              <a:t> 1986</a:t>
            </a:r>
          </a:p>
          <a:p>
            <a:r>
              <a:rPr lang="es-ES" baseline="0" dirty="0" err="1" smtClean="0"/>
              <a:t>Gertrude</a:t>
            </a:r>
            <a:r>
              <a:rPr lang="es-ES" baseline="0" dirty="0" smtClean="0"/>
              <a:t> B. </a:t>
            </a:r>
            <a:r>
              <a:rPr lang="es-ES" baseline="0" dirty="0" err="1" smtClean="0"/>
              <a:t>Elion</a:t>
            </a:r>
            <a:r>
              <a:rPr lang="es-ES" baseline="0" dirty="0" smtClean="0"/>
              <a:t> 1988</a:t>
            </a:r>
          </a:p>
          <a:p>
            <a:endParaRPr lang="es-ES" baseline="0" dirty="0" smtClean="0"/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62865F-D2B8-4276-88A3-459CCA9ACF91}" type="slidenum">
              <a:rPr lang="es-ES" smtClean="0"/>
              <a:t>22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457673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May</a:t>
            </a:r>
            <a:r>
              <a:rPr lang="es-ES" dirty="0" smtClean="0"/>
              <a:t> </a:t>
            </a:r>
            <a:r>
              <a:rPr lang="es-ES" dirty="0" err="1" smtClean="0"/>
              <a:t>Britt</a:t>
            </a:r>
            <a:r>
              <a:rPr lang="es-ES" baseline="0" dirty="0" smtClean="0"/>
              <a:t> </a:t>
            </a:r>
            <a:r>
              <a:rPr lang="es-ES" baseline="0" dirty="0" err="1" smtClean="0"/>
              <a:t>Moser</a:t>
            </a:r>
            <a:r>
              <a:rPr lang="es-ES" baseline="0" dirty="0" smtClean="0"/>
              <a:t> 2014</a:t>
            </a:r>
          </a:p>
          <a:p>
            <a:r>
              <a:rPr lang="es-ES" baseline="0" dirty="0" smtClean="0"/>
              <a:t>Tu </a:t>
            </a:r>
            <a:r>
              <a:rPr lang="es-ES" baseline="0" dirty="0" err="1" smtClean="0"/>
              <a:t>Youyou</a:t>
            </a:r>
            <a:r>
              <a:rPr lang="es-ES" baseline="0" dirty="0" smtClean="0"/>
              <a:t> 2015</a:t>
            </a:r>
          </a:p>
          <a:p>
            <a:endParaRPr lang="es-ES" baseline="0" dirty="0" smtClean="0"/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62865F-D2B8-4276-88A3-459CCA9ACF91}" type="slidenum">
              <a:rPr lang="es-ES" smtClean="0"/>
              <a:t>23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457673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Las investigaciones de </a:t>
            </a:r>
            <a:r>
              <a:rPr lang="es-ES" dirty="0" err="1" smtClean="0"/>
              <a:t>Emmanuelle</a:t>
            </a:r>
            <a:r>
              <a:rPr lang="es-ES" dirty="0" smtClean="0"/>
              <a:t> </a:t>
            </a:r>
            <a:r>
              <a:rPr lang="es-ES" dirty="0" err="1" smtClean="0"/>
              <a:t>Charpentier</a:t>
            </a:r>
            <a:r>
              <a:rPr lang="es-ES" dirty="0" smtClean="0"/>
              <a:t> y Jennifer </a:t>
            </a:r>
            <a:r>
              <a:rPr lang="es-ES" dirty="0" err="1" smtClean="0"/>
              <a:t>Doudna</a:t>
            </a:r>
            <a:r>
              <a:rPr lang="es-ES" dirty="0" smtClean="0"/>
              <a:t> suponen una revolución biotecnológica, al haber desarrollado una tecnología de edición genómica que permite reescribir el genoma y corregir genes defectuosos con un nivel de precisión sin precedentes y de forma muy económica. Su trabajo, inspirado en la defensa inmunitaria de las bacterias ante los virus, abre así una gran esperanza a la terapia génica y al tratamiento de enfermedades, como el cáncer, la fibrosis quística y el Síndrome de Inmunodeficiencia Severa Combinada (la enfermedad de los conocidos como niños burbuja), entre otras. </a:t>
            </a:r>
          </a:p>
          <a:p>
            <a:endParaRPr lang="es-ES" dirty="0" smtClean="0"/>
          </a:p>
          <a:p>
            <a:r>
              <a:rPr lang="es-ES" dirty="0" smtClean="0"/>
              <a:t>Hay páginas</a:t>
            </a:r>
            <a:r>
              <a:rPr lang="es-ES" baseline="0" dirty="0" smtClean="0"/>
              <a:t> que incluyen también entre las premiadas a </a:t>
            </a:r>
            <a:r>
              <a:rPr lang="es-ES" baseline="0" dirty="0" err="1" smtClean="0"/>
              <a:t>Hanna</a:t>
            </a:r>
            <a:r>
              <a:rPr lang="es-ES" baseline="0" dirty="0" smtClean="0"/>
              <a:t> </a:t>
            </a:r>
            <a:r>
              <a:rPr lang="es-ES" baseline="0" dirty="0" err="1" smtClean="0"/>
              <a:t>Damasio</a:t>
            </a:r>
            <a:r>
              <a:rPr lang="es-ES" baseline="0" dirty="0" smtClean="0"/>
              <a:t>, esposa y colaboradora de Antonio </a:t>
            </a:r>
            <a:r>
              <a:rPr lang="es-ES" baseline="0" dirty="0" err="1" smtClean="0"/>
              <a:t>Damasio</a:t>
            </a:r>
            <a:r>
              <a:rPr lang="es-ES" baseline="0" dirty="0" smtClean="0"/>
              <a:t> premio PA de ICT 2005, sin embargo en la página de la FPA solo viene él y no se ven fotos de ambos recogiendo el premio….</a:t>
            </a:r>
          </a:p>
          <a:p>
            <a:r>
              <a:rPr lang="es-ES" dirty="0" smtClean="0"/>
              <a:t>Linda Watkins</a:t>
            </a:r>
            <a:r>
              <a:rPr lang="es-ES" baseline="0" dirty="0" smtClean="0"/>
              <a:t> lo recibió compartido</a:t>
            </a:r>
          </a:p>
          <a:p>
            <a:r>
              <a:rPr lang="es-ES" baseline="0" dirty="0" smtClean="0"/>
              <a:t>Se entrega desde 1981, solo en 3 ediciones mujeres </a:t>
            </a:r>
            <a:r>
              <a:rPr lang="es-ES" baseline="0" dirty="0" smtClean="0">
                <a:sym typeface="Wingdings" panose="05000000000000000000" pitchFamily="2" charset="2"/>
              </a:rPr>
              <a:t> 3/36 8%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62865F-D2B8-4276-88A3-459CCA9ACF91}" type="slidenum">
              <a:rPr lang="es-ES" smtClean="0"/>
              <a:t>25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834041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Las</a:t>
            </a:r>
            <a:r>
              <a:rPr lang="es-ES" baseline="0" dirty="0" smtClean="0"/>
              <a:t> niñas sienten la misma fascinación por la ciencia que los niños. Solo tenemos que asegurarnos de no ponerles piedras en el camino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EE8CDE-8A47-4ADD-95B3-A538C1009495}" type="slidenum">
              <a:rPr lang="es-ES" smtClean="0"/>
              <a:t>26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16515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solidFill>
                  <a:srgbClr val="00BCB4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CE8FA-B450-4F88-BCA0-07596D48291D}" type="datetimeFigureOut">
              <a:rPr lang="es-ES" smtClean="0"/>
              <a:t>22/10/2018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22FF1-005D-4178-86E7-61ADC305D812}" type="slidenum">
              <a:rPr lang="es-ES" smtClean="0"/>
              <a:t>‹Nº›</a:t>
            </a:fld>
            <a:endParaRPr lang="es-ES"/>
          </a:p>
        </p:txBody>
      </p:sp>
      <p:pic>
        <p:nvPicPr>
          <p:cNvPr id="1026" name="Picture 2" descr="https://11defebrero.files.wordpress.com/2017/11/11f_largo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188640"/>
            <a:ext cx="3419704" cy="1531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32998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CE8FA-B450-4F88-BCA0-07596D48291D}" type="datetimeFigureOut">
              <a:rPr lang="es-ES" smtClean="0"/>
              <a:t>22/10/2018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22FF1-005D-4178-86E7-61ADC305D81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956200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Haga clic para modificar el estilo de título del patrón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CE8FA-B450-4F88-BCA0-07596D48291D}" type="datetimeFigureOut">
              <a:rPr lang="es-ES" smtClean="0"/>
              <a:t>22/10/2018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22FF1-005D-4178-86E7-61ADC305D812}" type="slidenum">
              <a:rPr lang="es-ES" smtClean="0"/>
              <a:t>‹Nº›</a:t>
            </a:fld>
            <a:endParaRPr lang="es-ES"/>
          </a:p>
        </p:txBody>
      </p:sp>
      <p:sp>
        <p:nvSpPr>
          <p:cNvPr id="7" name="6 Rectángulo"/>
          <p:cNvSpPr/>
          <p:nvPr userDrawn="1"/>
        </p:nvSpPr>
        <p:spPr>
          <a:xfrm>
            <a:off x="1029436" y="526705"/>
            <a:ext cx="7647020" cy="91623"/>
          </a:xfrm>
          <a:prstGeom prst="rect">
            <a:avLst/>
          </a:prstGeom>
          <a:solidFill>
            <a:srgbClr val="00BCB4"/>
          </a:solidFill>
          <a:ln>
            <a:solidFill>
              <a:srgbClr val="00BCB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Elipse"/>
          <p:cNvSpPr/>
          <p:nvPr userDrawn="1"/>
        </p:nvSpPr>
        <p:spPr>
          <a:xfrm>
            <a:off x="76546" y="118608"/>
            <a:ext cx="756000" cy="720000"/>
          </a:xfrm>
          <a:prstGeom prst="ellipse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28631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CE8FA-B450-4F88-BCA0-07596D48291D}" type="datetimeFigureOut">
              <a:rPr lang="es-ES" smtClean="0"/>
              <a:t>22/10/2018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22FF1-005D-4178-86E7-61ADC305D812}" type="slidenum">
              <a:rPr lang="es-ES" smtClean="0"/>
              <a:t>‹Nº›</a:t>
            </a:fld>
            <a:endParaRPr lang="es-ES"/>
          </a:p>
        </p:txBody>
      </p:sp>
      <p:sp>
        <p:nvSpPr>
          <p:cNvPr id="8" name="7 Rectángulo"/>
          <p:cNvSpPr/>
          <p:nvPr userDrawn="1"/>
        </p:nvSpPr>
        <p:spPr>
          <a:xfrm>
            <a:off x="1029436" y="526705"/>
            <a:ext cx="7647020" cy="91623"/>
          </a:xfrm>
          <a:prstGeom prst="rect">
            <a:avLst/>
          </a:prstGeom>
          <a:solidFill>
            <a:srgbClr val="00BCB4"/>
          </a:solidFill>
          <a:ln>
            <a:solidFill>
              <a:srgbClr val="00BCB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Elipse"/>
          <p:cNvSpPr/>
          <p:nvPr userDrawn="1"/>
        </p:nvSpPr>
        <p:spPr>
          <a:xfrm>
            <a:off x="76546" y="118608"/>
            <a:ext cx="756000" cy="720000"/>
          </a:xfrm>
          <a:prstGeom prst="ellipse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369841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CE8FA-B450-4F88-BCA0-07596D48291D}" type="datetimeFigureOut">
              <a:rPr lang="es-ES" smtClean="0"/>
              <a:t>22/10/2018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22FF1-005D-4178-86E7-61ADC305D812}" type="slidenum">
              <a:rPr lang="es-ES" smtClean="0"/>
              <a:t>‹Nº›</a:t>
            </a:fld>
            <a:endParaRPr lang="es-ES"/>
          </a:p>
        </p:txBody>
      </p:sp>
      <p:sp>
        <p:nvSpPr>
          <p:cNvPr id="10" name="9 Rectángulo"/>
          <p:cNvSpPr/>
          <p:nvPr userDrawn="1"/>
        </p:nvSpPr>
        <p:spPr>
          <a:xfrm>
            <a:off x="1029436" y="526705"/>
            <a:ext cx="7647020" cy="91623"/>
          </a:xfrm>
          <a:prstGeom prst="rect">
            <a:avLst/>
          </a:prstGeom>
          <a:solidFill>
            <a:srgbClr val="00BCB4"/>
          </a:solidFill>
          <a:ln>
            <a:solidFill>
              <a:srgbClr val="00BCB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Elipse"/>
          <p:cNvSpPr/>
          <p:nvPr userDrawn="1"/>
        </p:nvSpPr>
        <p:spPr>
          <a:xfrm>
            <a:off x="76546" y="118608"/>
            <a:ext cx="756000" cy="720000"/>
          </a:xfrm>
          <a:prstGeom prst="ellipse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298634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CE8FA-B450-4F88-BCA0-07596D48291D}" type="datetimeFigureOut">
              <a:rPr lang="es-ES" smtClean="0"/>
              <a:t>22/10/2018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22FF1-005D-4178-86E7-61ADC305D812}" type="slidenum">
              <a:rPr lang="es-ES" smtClean="0"/>
              <a:t>‹Nº›</a:t>
            </a:fld>
            <a:endParaRPr lang="es-ES"/>
          </a:p>
        </p:txBody>
      </p:sp>
      <p:sp>
        <p:nvSpPr>
          <p:cNvPr id="6" name="5 Rectángulo"/>
          <p:cNvSpPr/>
          <p:nvPr userDrawn="1"/>
        </p:nvSpPr>
        <p:spPr>
          <a:xfrm>
            <a:off x="1029436" y="526705"/>
            <a:ext cx="7647020" cy="91623"/>
          </a:xfrm>
          <a:prstGeom prst="rect">
            <a:avLst/>
          </a:prstGeom>
          <a:solidFill>
            <a:srgbClr val="00BCB4"/>
          </a:solidFill>
          <a:ln>
            <a:solidFill>
              <a:srgbClr val="00BCB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6 Elipse"/>
          <p:cNvSpPr/>
          <p:nvPr userDrawn="1"/>
        </p:nvSpPr>
        <p:spPr>
          <a:xfrm>
            <a:off x="76546" y="118608"/>
            <a:ext cx="756000" cy="720000"/>
          </a:xfrm>
          <a:prstGeom prst="ellipse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807101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CE8FA-B450-4F88-BCA0-07596D48291D}" type="datetimeFigureOut">
              <a:rPr lang="es-ES" smtClean="0"/>
              <a:t>22/10/2018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22FF1-005D-4178-86E7-61ADC305D812}" type="slidenum">
              <a:rPr lang="es-ES" smtClean="0"/>
              <a:t>‹Nº›</a:t>
            </a:fld>
            <a:endParaRPr lang="es-ES"/>
          </a:p>
        </p:txBody>
      </p:sp>
      <p:sp>
        <p:nvSpPr>
          <p:cNvPr id="5" name="4 Rectángulo"/>
          <p:cNvSpPr/>
          <p:nvPr userDrawn="1"/>
        </p:nvSpPr>
        <p:spPr>
          <a:xfrm>
            <a:off x="1029436" y="526705"/>
            <a:ext cx="7647020" cy="91623"/>
          </a:xfrm>
          <a:prstGeom prst="rect">
            <a:avLst/>
          </a:prstGeom>
          <a:solidFill>
            <a:srgbClr val="00BCB4"/>
          </a:solidFill>
          <a:ln>
            <a:solidFill>
              <a:srgbClr val="00BCB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Elipse"/>
          <p:cNvSpPr/>
          <p:nvPr userDrawn="1"/>
        </p:nvSpPr>
        <p:spPr>
          <a:xfrm>
            <a:off x="76546" y="118608"/>
            <a:ext cx="756000" cy="720000"/>
          </a:xfrm>
          <a:prstGeom prst="ellipse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969969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CE8FA-B450-4F88-BCA0-07596D48291D}" type="datetimeFigureOut">
              <a:rPr lang="es-ES" smtClean="0"/>
              <a:t>22/10/2018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22FF1-005D-4178-86E7-61ADC305D812}" type="slidenum">
              <a:rPr lang="es-ES" smtClean="0"/>
              <a:t>‹Nº›</a:t>
            </a:fld>
            <a:endParaRPr lang="es-ES"/>
          </a:p>
        </p:txBody>
      </p:sp>
      <p:sp>
        <p:nvSpPr>
          <p:cNvPr id="8" name="7 Rectángulo"/>
          <p:cNvSpPr/>
          <p:nvPr userDrawn="1"/>
        </p:nvSpPr>
        <p:spPr>
          <a:xfrm>
            <a:off x="1029436" y="526705"/>
            <a:ext cx="7647020" cy="91623"/>
          </a:xfrm>
          <a:prstGeom prst="rect">
            <a:avLst/>
          </a:prstGeom>
          <a:solidFill>
            <a:srgbClr val="00BCB4"/>
          </a:solidFill>
          <a:ln>
            <a:solidFill>
              <a:srgbClr val="00BCB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Elipse"/>
          <p:cNvSpPr/>
          <p:nvPr userDrawn="1"/>
        </p:nvSpPr>
        <p:spPr>
          <a:xfrm>
            <a:off x="76546" y="118608"/>
            <a:ext cx="756000" cy="720000"/>
          </a:xfrm>
          <a:prstGeom prst="ellipse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068291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CE8FA-B450-4F88-BCA0-07596D48291D}" type="datetimeFigureOut">
              <a:rPr lang="es-ES" smtClean="0"/>
              <a:t>22/10/2018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22FF1-005D-4178-86E7-61ADC305D812}" type="slidenum">
              <a:rPr lang="es-ES" smtClean="0"/>
              <a:t>‹Nº›</a:t>
            </a:fld>
            <a:endParaRPr lang="es-ES"/>
          </a:p>
        </p:txBody>
      </p:sp>
      <p:sp>
        <p:nvSpPr>
          <p:cNvPr id="8" name="7 Rectángulo"/>
          <p:cNvSpPr/>
          <p:nvPr userDrawn="1"/>
        </p:nvSpPr>
        <p:spPr>
          <a:xfrm>
            <a:off x="1029436" y="526705"/>
            <a:ext cx="7647020" cy="91623"/>
          </a:xfrm>
          <a:prstGeom prst="rect">
            <a:avLst/>
          </a:prstGeom>
          <a:solidFill>
            <a:srgbClr val="00BCB4"/>
          </a:solidFill>
          <a:ln>
            <a:solidFill>
              <a:srgbClr val="00BCB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Elipse"/>
          <p:cNvSpPr/>
          <p:nvPr userDrawn="1"/>
        </p:nvSpPr>
        <p:spPr>
          <a:xfrm>
            <a:off x="76546" y="118608"/>
            <a:ext cx="756000" cy="720000"/>
          </a:xfrm>
          <a:prstGeom prst="ellipse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811783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CE8FA-B450-4F88-BCA0-07596D48291D}" type="datetimeFigureOut">
              <a:rPr lang="es-ES" smtClean="0"/>
              <a:t>22/10/2018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22FF1-005D-4178-86E7-61ADC305D812}" type="slidenum">
              <a:rPr lang="es-ES" smtClean="0"/>
              <a:t>‹Nº›</a:t>
            </a:fld>
            <a:endParaRPr lang="es-ES"/>
          </a:p>
        </p:txBody>
      </p:sp>
      <p:sp>
        <p:nvSpPr>
          <p:cNvPr id="7" name="6 Rectángulo"/>
          <p:cNvSpPr/>
          <p:nvPr userDrawn="1"/>
        </p:nvSpPr>
        <p:spPr>
          <a:xfrm>
            <a:off x="1029436" y="526705"/>
            <a:ext cx="7647020" cy="91623"/>
          </a:xfrm>
          <a:prstGeom prst="rect">
            <a:avLst/>
          </a:prstGeom>
          <a:solidFill>
            <a:srgbClr val="00BCB4"/>
          </a:solidFill>
          <a:ln>
            <a:solidFill>
              <a:srgbClr val="00BCB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Elipse"/>
          <p:cNvSpPr/>
          <p:nvPr userDrawn="1"/>
        </p:nvSpPr>
        <p:spPr>
          <a:xfrm>
            <a:off x="76546" y="118608"/>
            <a:ext cx="756000" cy="720000"/>
          </a:xfrm>
          <a:prstGeom prst="ellipse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856372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CE8FA-B450-4F88-BCA0-07596D48291D}" type="datetimeFigureOut">
              <a:rPr lang="es-ES" smtClean="0"/>
              <a:t>22/10/2018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22FF1-005D-4178-86E7-61ADC305D81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8548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4CE8FA-B450-4F88-BCA0-07596D48291D}" type="datetimeFigureOut">
              <a:rPr lang="es-ES" smtClean="0"/>
              <a:t>22/10/2018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A22FF1-005D-4178-86E7-61ADC305D81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94643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49" r:id="rId2"/>
    <p:sldLayoutId id="2147483650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chart" Target="../charts/chart7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chart" Target="../charts/chart9.xml"/><Relationship Id="rId7" Type="http://schemas.openxmlformats.org/officeDocument/2006/relationships/chart" Target="../charts/chart1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chart" Target="../charts/chart12.xml"/><Relationship Id="rId5" Type="http://schemas.openxmlformats.org/officeDocument/2006/relationships/chart" Target="../charts/chart11.xml"/><Relationship Id="rId4" Type="http://schemas.openxmlformats.org/officeDocument/2006/relationships/chart" Target="../charts/chart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7" Type="http://schemas.openxmlformats.org/officeDocument/2006/relationships/chart" Target="../charts/chart18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chart" Target="../charts/chart17.xml"/><Relationship Id="rId5" Type="http://schemas.openxmlformats.org/officeDocument/2006/relationships/chart" Target="../charts/chart16.xml"/><Relationship Id="rId4" Type="http://schemas.openxmlformats.org/officeDocument/2006/relationships/chart" Target="../charts/chart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19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image" Target="../media/image32.png"/><Relationship Id="rId7" Type="http://schemas.openxmlformats.org/officeDocument/2006/relationships/image" Target="../media/image3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gi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1026" name="Picture 2" descr="https://11defebrero.files.wordpress.com/2017/11/cartel-286k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489" y="3735"/>
            <a:ext cx="9235173" cy="6525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8018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¿qué pensamos de la ciencia?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799297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2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870" y="1391290"/>
            <a:ext cx="8802259" cy="4608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1 Título"/>
          <p:cNvSpPr txBox="1">
            <a:spLocks/>
          </p:cNvSpPr>
          <p:nvPr/>
        </p:nvSpPr>
        <p:spPr>
          <a:xfrm>
            <a:off x="950912" y="-99392"/>
            <a:ext cx="8229600" cy="8275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2000" i="1" dirty="0" smtClean="0"/>
              <a:t>La imagen de la ciencia…</a:t>
            </a:r>
            <a:endParaRPr lang="es-ES" sz="2000" i="1" dirty="0"/>
          </a:p>
        </p:txBody>
      </p:sp>
      <p:sp>
        <p:nvSpPr>
          <p:cNvPr id="11" name="10 CuadroTexto"/>
          <p:cNvSpPr txBox="1"/>
          <p:nvPr/>
        </p:nvSpPr>
        <p:spPr>
          <a:xfrm>
            <a:off x="5038639" y="1057423"/>
            <a:ext cx="33843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 smtClean="0">
                <a:solidFill>
                  <a:srgbClr val="00BCB4"/>
                </a:solidFill>
              </a:rPr>
              <a:t>Beneficios</a:t>
            </a:r>
            <a:endParaRPr lang="es-ES" sz="1600" b="1" dirty="0">
              <a:solidFill>
                <a:srgbClr val="00BCB4"/>
              </a:solidFill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683568" y="2806189"/>
            <a:ext cx="14401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 smtClean="0">
                <a:solidFill>
                  <a:srgbClr val="00BCB4"/>
                </a:solidFill>
              </a:rPr>
              <a:t>Perjuicios</a:t>
            </a:r>
            <a:endParaRPr lang="es-ES" sz="1600" b="1" dirty="0">
              <a:solidFill>
                <a:srgbClr val="00BCB4"/>
              </a:solidFill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6295179" y="3789040"/>
            <a:ext cx="14401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algn="ctr">
              <a:defRPr sz="1600"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defRPr>
            </a:lvl1pPr>
          </a:lstStyle>
          <a:p>
            <a:r>
              <a:rPr lang="es-ES" dirty="0"/>
              <a:t>Progreso</a:t>
            </a:r>
          </a:p>
        </p:txBody>
      </p:sp>
      <p:sp>
        <p:nvSpPr>
          <p:cNvPr id="14" name="13 CuadroTexto"/>
          <p:cNvSpPr txBox="1"/>
          <p:nvPr/>
        </p:nvSpPr>
        <p:spPr>
          <a:xfrm>
            <a:off x="6084168" y="3090446"/>
            <a:ext cx="14401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algn="ctr">
              <a:defRPr sz="1600"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defRPr>
            </a:lvl1pPr>
          </a:lstStyle>
          <a:p>
            <a:r>
              <a:rPr lang="es-ES" dirty="0"/>
              <a:t>Bienestar</a:t>
            </a:r>
          </a:p>
        </p:txBody>
      </p:sp>
      <p:sp>
        <p:nvSpPr>
          <p:cNvPr id="15" name="14 CuadroTexto"/>
          <p:cNvSpPr txBox="1"/>
          <p:nvPr/>
        </p:nvSpPr>
        <p:spPr>
          <a:xfrm>
            <a:off x="6156176" y="2276872"/>
            <a:ext cx="14401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 smtClean="0"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Riqueza</a:t>
            </a:r>
            <a:endParaRPr lang="es-ES" sz="1600" dirty="0">
              <a:effectLst>
                <a:outerShdw blurRad="50800" dist="38100" dir="2700000" algn="tl" rotWithShape="0">
                  <a:schemeClr val="bg1">
                    <a:alpha val="40000"/>
                  </a:schemeClr>
                </a:outerShdw>
              </a:effectLst>
            </a:endParaRPr>
          </a:p>
        </p:txBody>
      </p:sp>
      <p:sp>
        <p:nvSpPr>
          <p:cNvPr id="17" name="16 CuadroTexto"/>
          <p:cNvSpPr txBox="1"/>
          <p:nvPr/>
        </p:nvSpPr>
        <p:spPr>
          <a:xfrm>
            <a:off x="6173223" y="4653136"/>
            <a:ext cx="14401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algn="ctr">
              <a:defRPr sz="1600"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defRPr>
            </a:lvl1pPr>
          </a:lstStyle>
          <a:p>
            <a:r>
              <a:rPr lang="es-ES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tx1">
                      <a:alpha val="40000"/>
                    </a:schemeClr>
                  </a:outerShdw>
                </a:effectLst>
              </a:rPr>
              <a:t>Oportunidades</a:t>
            </a:r>
            <a:endParaRPr lang="es-ES" dirty="0">
              <a:solidFill>
                <a:schemeClr val="bg1"/>
              </a:solidFill>
              <a:effectLst>
                <a:outerShdw blurRad="50800" dist="38100" dir="2700000" algn="tl" rotWithShape="0">
                  <a:schemeClr val="tx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403611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6 Gráfico"/>
          <p:cNvGraphicFramePr/>
          <p:nvPr>
            <p:extLst>
              <p:ext uri="{D42A27DB-BD31-4B8C-83A1-F6EECF244321}">
                <p14:modId xmlns:p14="http://schemas.microsoft.com/office/powerpoint/2010/main" val="2662240067"/>
              </p:ext>
            </p:extLst>
          </p:nvPr>
        </p:nvGraphicFramePr>
        <p:xfrm>
          <a:off x="539552" y="1124744"/>
          <a:ext cx="7128792" cy="4752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9 CuadroTexto"/>
          <p:cNvSpPr txBox="1"/>
          <p:nvPr/>
        </p:nvSpPr>
        <p:spPr>
          <a:xfrm>
            <a:off x="179512" y="6488668"/>
            <a:ext cx="57606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i="1" dirty="0" err="1" smtClean="0"/>
              <a:t>Fecyt</a:t>
            </a:r>
            <a:r>
              <a:rPr lang="es-ES" sz="1600" i="1" dirty="0" smtClean="0"/>
              <a:t>: Encuesta percepción social de la ciencia, 2016</a:t>
            </a:r>
            <a:endParaRPr lang="es-ES" sz="1600" i="1" dirty="0"/>
          </a:p>
        </p:txBody>
      </p:sp>
      <p:sp>
        <p:nvSpPr>
          <p:cNvPr id="6" name="5 CuadroTexto"/>
          <p:cNvSpPr txBox="1"/>
          <p:nvPr/>
        </p:nvSpPr>
        <p:spPr>
          <a:xfrm>
            <a:off x="1029436" y="157373"/>
            <a:ext cx="37444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i="1" dirty="0" smtClean="0"/>
              <a:t>¿Qué nos interesa?</a:t>
            </a:r>
            <a:endParaRPr lang="es-ES" sz="2000" i="1" dirty="0"/>
          </a:p>
        </p:txBody>
      </p:sp>
    </p:spTree>
    <p:extLst>
      <p:ext uri="{BB962C8B-B14F-4D97-AF65-F5344CB8AC3E}">
        <p14:creationId xmlns:p14="http://schemas.microsoft.com/office/powerpoint/2010/main" val="40746036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4 Gráfico"/>
          <p:cNvGraphicFramePr/>
          <p:nvPr>
            <p:extLst>
              <p:ext uri="{D42A27DB-BD31-4B8C-83A1-F6EECF244321}">
                <p14:modId xmlns:p14="http://schemas.microsoft.com/office/powerpoint/2010/main" val="1131734734"/>
              </p:ext>
            </p:extLst>
          </p:nvPr>
        </p:nvGraphicFramePr>
        <p:xfrm>
          <a:off x="539552" y="1124744"/>
          <a:ext cx="8352928" cy="54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7 CuadroTexto"/>
          <p:cNvSpPr txBox="1"/>
          <p:nvPr/>
        </p:nvSpPr>
        <p:spPr>
          <a:xfrm>
            <a:off x="1029436" y="157373"/>
            <a:ext cx="37444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i="1" dirty="0" smtClean="0"/>
              <a:t>¿Qué nos interesa?</a:t>
            </a:r>
            <a:endParaRPr lang="es-ES" sz="2000" i="1" dirty="0"/>
          </a:p>
        </p:txBody>
      </p:sp>
    </p:spTree>
    <p:extLst>
      <p:ext uri="{BB962C8B-B14F-4D97-AF65-F5344CB8AC3E}">
        <p14:creationId xmlns:p14="http://schemas.microsoft.com/office/powerpoint/2010/main" val="2160087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6 Gráfico"/>
          <p:cNvGraphicFramePr/>
          <p:nvPr>
            <p:extLst>
              <p:ext uri="{D42A27DB-BD31-4B8C-83A1-F6EECF244321}">
                <p14:modId xmlns:p14="http://schemas.microsoft.com/office/powerpoint/2010/main" val="3483068965"/>
              </p:ext>
            </p:extLst>
          </p:nvPr>
        </p:nvGraphicFramePr>
        <p:xfrm>
          <a:off x="539552" y="1124744"/>
          <a:ext cx="7128792" cy="4752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9 CuadroTexto"/>
          <p:cNvSpPr txBox="1"/>
          <p:nvPr/>
        </p:nvSpPr>
        <p:spPr>
          <a:xfrm>
            <a:off x="179512" y="6488668"/>
            <a:ext cx="57606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i="1" dirty="0" err="1" smtClean="0"/>
              <a:t>Fecyt</a:t>
            </a:r>
            <a:r>
              <a:rPr lang="es-ES" sz="1600" i="1" dirty="0" smtClean="0"/>
              <a:t>: Encuesta percepción social de la ciencia, 2016</a:t>
            </a:r>
            <a:endParaRPr lang="es-ES" sz="1600" i="1" dirty="0"/>
          </a:p>
        </p:txBody>
      </p:sp>
      <p:sp>
        <p:nvSpPr>
          <p:cNvPr id="6" name="5 Rectángulo redondeado"/>
          <p:cNvSpPr/>
          <p:nvPr/>
        </p:nvSpPr>
        <p:spPr>
          <a:xfrm>
            <a:off x="863588" y="2780928"/>
            <a:ext cx="6300700" cy="1080120"/>
          </a:xfrm>
          <a:prstGeom prst="roundRect">
            <a:avLst/>
          </a:prstGeom>
          <a:noFill/>
          <a:ln w="28575">
            <a:solidFill>
              <a:srgbClr val="00BCB4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3" name="2 Conector recto de flecha"/>
          <p:cNvCxnSpPr/>
          <p:nvPr/>
        </p:nvCxnSpPr>
        <p:spPr>
          <a:xfrm>
            <a:off x="5796136" y="4149080"/>
            <a:ext cx="1296144" cy="0"/>
          </a:xfrm>
          <a:prstGeom prst="straightConnector1">
            <a:avLst/>
          </a:prstGeom>
          <a:ln w="34925">
            <a:headEnd type="triangle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9" name="8 CuadroTexto"/>
          <p:cNvSpPr txBox="1"/>
          <p:nvPr/>
        </p:nvSpPr>
        <p:spPr>
          <a:xfrm>
            <a:off x="1029436" y="157373"/>
            <a:ext cx="37444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i="1" dirty="0" smtClean="0"/>
              <a:t>¿Qué nos interesa?</a:t>
            </a:r>
            <a:endParaRPr lang="es-ES" sz="2000" i="1" dirty="0"/>
          </a:p>
        </p:txBody>
      </p:sp>
    </p:spTree>
    <p:extLst>
      <p:ext uri="{BB962C8B-B14F-4D97-AF65-F5344CB8AC3E}">
        <p14:creationId xmlns:p14="http://schemas.microsoft.com/office/powerpoint/2010/main" val="4049309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32" t="11091" r="17473" b="3705"/>
          <a:stretch/>
        </p:blipFill>
        <p:spPr bwMode="auto">
          <a:xfrm>
            <a:off x="107504" y="980728"/>
            <a:ext cx="5667375" cy="46010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67" t="22408" r="39057" b="4144"/>
          <a:stretch/>
        </p:blipFill>
        <p:spPr bwMode="auto">
          <a:xfrm>
            <a:off x="3923928" y="2708920"/>
            <a:ext cx="3973280" cy="3966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1029436" y="157373"/>
            <a:ext cx="62068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i="1" dirty="0" smtClean="0"/>
              <a:t>¿De dónde salen entonces estas noticias?</a:t>
            </a:r>
            <a:endParaRPr lang="es-ES" sz="2000" i="1" dirty="0"/>
          </a:p>
        </p:txBody>
      </p:sp>
    </p:spTree>
    <p:extLst>
      <p:ext uri="{BB962C8B-B14F-4D97-AF65-F5344CB8AC3E}">
        <p14:creationId xmlns:p14="http://schemas.microsoft.com/office/powerpoint/2010/main" val="3809434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84784"/>
            <a:ext cx="9048913" cy="4908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1029436" y="157373"/>
            <a:ext cx="62068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i="1" dirty="0" smtClean="0"/>
              <a:t>Estudio </a:t>
            </a:r>
            <a:r>
              <a:rPr lang="es-ES" sz="2000" i="1" dirty="0" err="1" smtClean="0"/>
              <a:t>L’Oréal</a:t>
            </a:r>
            <a:r>
              <a:rPr lang="es-ES" sz="2000" i="1" dirty="0" smtClean="0"/>
              <a:t>: la pregunta trampa</a:t>
            </a:r>
            <a:endParaRPr lang="es-ES" sz="2000" i="1" dirty="0"/>
          </a:p>
        </p:txBody>
      </p:sp>
      <p:sp>
        <p:nvSpPr>
          <p:cNvPr id="5" name="4 CuadroTexto"/>
          <p:cNvSpPr txBox="1"/>
          <p:nvPr/>
        </p:nvSpPr>
        <p:spPr>
          <a:xfrm>
            <a:off x="1029436" y="776898"/>
            <a:ext cx="75750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i="1" dirty="0" smtClean="0"/>
              <a:t>En su opinión, ¿de qué habilidades carecen las mujeres que les impide convertirse en científicos de alto nivel?</a:t>
            </a:r>
            <a:endParaRPr lang="es-ES" sz="2000" i="1" dirty="0"/>
          </a:p>
        </p:txBody>
      </p:sp>
      <p:sp>
        <p:nvSpPr>
          <p:cNvPr id="6" name="5 Rectángulo redondeado"/>
          <p:cNvSpPr/>
          <p:nvPr/>
        </p:nvSpPr>
        <p:spPr>
          <a:xfrm>
            <a:off x="6372200" y="2204864"/>
            <a:ext cx="540060" cy="3888432"/>
          </a:xfrm>
          <a:prstGeom prst="roundRect">
            <a:avLst/>
          </a:prstGeom>
          <a:noFill/>
          <a:ln w="28575">
            <a:solidFill>
              <a:srgbClr val="4BB3A7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6 CuadroTexto"/>
          <p:cNvSpPr txBox="1"/>
          <p:nvPr/>
        </p:nvSpPr>
        <p:spPr>
          <a:xfrm>
            <a:off x="179512" y="6488668"/>
            <a:ext cx="91450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i="1" dirty="0" smtClean="0"/>
              <a:t>Fuente: Fundación </a:t>
            </a:r>
            <a:r>
              <a:rPr lang="es-ES" sz="1600" i="1" dirty="0" err="1" smtClean="0"/>
              <a:t>L’oréal</a:t>
            </a:r>
            <a:r>
              <a:rPr lang="es-ES" sz="1600" i="1" dirty="0" smtClean="0"/>
              <a:t> (</a:t>
            </a:r>
            <a:r>
              <a:rPr lang="es-ES" sz="1100" dirty="0"/>
              <a:t>https://www.fondationloreal.com/documents/-</a:t>
            </a:r>
            <a:r>
              <a:rPr lang="es-ES" sz="1100" dirty="0" smtClean="0"/>
              <a:t>cb8f7077-101d-4c0f-a35e-36ad554aca83/download?lang=en</a:t>
            </a:r>
            <a:r>
              <a:rPr lang="es-ES" sz="1600" i="1" dirty="0" smtClean="0"/>
              <a:t>) </a:t>
            </a:r>
            <a:endParaRPr lang="es-ES" sz="1600" i="1" dirty="0"/>
          </a:p>
        </p:txBody>
      </p:sp>
    </p:spTree>
    <p:extLst>
      <p:ext uri="{BB962C8B-B14F-4D97-AF65-F5344CB8AC3E}">
        <p14:creationId xmlns:p14="http://schemas.microsoft.com/office/powerpoint/2010/main" val="2301268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9" name="Picture 9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45" b="15630"/>
          <a:stretch/>
        </p:blipFill>
        <p:spPr bwMode="auto">
          <a:xfrm>
            <a:off x="4983141" y="1460326"/>
            <a:ext cx="957011" cy="6557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1029436" y="157373"/>
            <a:ext cx="72149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i="1" dirty="0" smtClean="0"/>
              <a:t>Estudio </a:t>
            </a:r>
            <a:r>
              <a:rPr lang="es-ES" sz="2000" i="1" dirty="0" err="1" smtClean="0"/>
              <a:t>L’Oréal</a:t>
            </a:r>
            <a:r>
              <a:rPr lang="es-ES" sz="2000" i="1" dirty="0" smtClean="0"/>
              <a:t>: la pregunta que teníamos que haber mirado (Q11)</a:t>
            </a:r>
            <a:endParaRPr lang="es-ES" sz="2000" i="1" dirty="0"/>
          </a:p>
        </p:txBody>
      </p:sp>
      <p:sp>
        <p:nvSpPr>
          <p:cNvPr id="5" name="4 CuadroTexto"/>
          <p:cNvSpPr txBox="1"/>
          <p:nvPr/>
        </p:nvSpPr>
        <p:spPr>
          <a:xfrm>
            <a:off x="1029436" y="776898"/>
            <a:ext cx="75750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i="1" dirty="0" smtClean="0"/>
              <a:t>En su opinión, ¿son los hombres o las mujeres más adecuados para…?</a:t>
            </a:r>
            <a:endParaRPr lang="es-ES" sz="2000" i="1" dirty="0"/>
          </a:p>
        </p:txBody>
      </p:sp>
      <p:sp>
        <p:nvSpPr>
          <p:cNvPr id="6" name="5 Rectángulo redondeado"/>
          <p:cNvSpPr/>
          <p:nvPr/>
        </p:nvSpPr>
        <p:spPr>
          <a:xfrm>
            <a:off x="5954858" y="1241456"/>
            <a:ext cx="1011877" cy="3699712"/>
          </a:xfrm>
          <a:prstGeom prst="roundRect">
            <a:avLst/>
          </a:prstGeom>
          <a:noFill/>
          <a:ln w="28575">
            <a:solidFill>
              <a:srgbClr val="4BB3A7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6 CuadroTexto"/>
          <p:cNvSpPr txBox="1"/>
          <p:nvPr/>
        </p:nvSpPr>
        <p:spPr>
          <a:xfrm>
            <a:off x="288263" y="2060928"/>
            <a:ext cx="37875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i="1" dirty="0" smtClean="0"/>
              <a:t>Ser científicos de alto nivel</a:t>
            </a:r>
            <a:endParaRPr lang="es-ES" i="1" dirty="0"/>
          </a:p>
        </p:txBody>
      </p:sp>
      <p:sp>
        <p:nvSpPr>
          <p:cNvPr id="8" name="7 CuadroTexto"/>
          <p:cNvSpPr txBox="1"/>
          <p:nvPr/>
        </p:nvSpPr>
        <p:spPr>
          <a:xfrm>
            <a:off x="319508" y="3676462"/>
            <a:ext cx="37562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i="1" dirty="0" smtClean="0"/>
              <a:t>Ser comunicadores de alto nivel</a:t>
            </a:r>
            <a:endParaRPr lang="es-ES" i="1" dirty="0"/>
          </a:p>
        </p:txBody>
      </p:sp>
      <p:grpSp>
        <p:nvGrpSpPr>
          <p:cNvPr id="14" name="13 Grupo"/>
          <p:cNvGrpSpPr/>
          <p:nvPr/>
        </p:nvGrpSpPr>
        <p:grpSpPr>
          <a:xfrm>
            <a:off x="971600" y="2636992"/>
            <a:ext cx="2880192" cy="720000"/>
            <a:chOff x="971600" y="1988840"/>
            <a:chExt cx="2880192" cy="720000"/>
          </a:xfrm>
        </p:grpSpPr>
        <p:sp>
          <p:nvSpPr>
            <p:cNvPr id="2" name="1 Rectángulo"/>
            <p:cNvSpPr/>
            <p:nvPr/>
          </p:nvSpPr>
          <p:spPr>
            <a:xfrm>
              <a:off x="971600" y="1988840"/>
              <a:ext cx="1728000" cy="72000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9" name="8 Rectángulo"/>
            <p:cNvSpPr/>
            <p:nvPr/>
          </p:nvSpPr>
          <p:spPr>
            <a:xfrm>
              <a:off x="2699792" y="1988840"/>
              <a:ext cx="1116000" cy="720000"/>
            </a:xfrm>
            <a:prstGeom prst="rect">
              <a:avLst/>
            </a:prstGeom>
            <a:solidFill>
              <a:srgbClr val="4BB3A7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0" name="9 Rectángulo"/>
            <p:cNvSpPr/>
            <p:nvPr/>
          </p:nvSpPr>
          <p:spPr>
            <a:xfrm>
              <a:off x="3815792" y="1988840"/>
              <a:ext cx="36000" cy="7200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3" name="2 Grupo"/>
          <p:cNvGrpSpPr/>
          <p:nvPr/>
        </p:nvGrpSpPr>
        <p:grpSpPr>
          <a:xfrm>
            <a:off x="942610" y="4293176"/>
            <a:ext cx="2871602" cy="720000"/>
            <a:chOff x="942610" y="3861048"/>
            <a:chExt cx="2871602" cy="720000"/>
          </a:xfrm>
        </p:grpSpPr>
        <p:sp>
          <p:nvSpPr>
            <p:cNvPr id="11" name="10 Rectángulo"/>
            <p:cNvSpPr/>
            <p:nvPr/>
          </p:nvSpPr>
          <p:spPr>
            <a:xfrm>
              <a:off x="942610" y="3861048"/>
              <a:ext cx="828000" cy="72000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2" name="11 Rectángulo"/>
            <p:cNvSpPr/>
            <p:nvPr/>
          </p:nvSpPr>
          <p:spPr>
            <a:xfrm>
              <a:off x="1763688" y="3861048"/>
              <a:ext cx="1980000" cy="720000"/>
            </a:xfrm>
            <a:prstGeom prst="rect">
              <a:avLst/>
            </a:prstGeom>
            <a:solidFill>
              <a:srgbClr val="4BB3A7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3" name="12 Rectángulo"/>
            <p:cNvSpPr/>
            <p:nvPr/>
          </p:nvSpPr>
          <p:spPr>
            <a:xfrm>
              <a:off x="3742212" y="3861048"/>
              <a:ext cx="72000" cy="7200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27" name="26 Grupo"/>
          <p:cNvGrpSpPr/>
          <p:nvPr/>
        </p:nvGrpSpPr>
        <p:grpSpPr>
          <a:xfrm>
            <a:off x="288263" y="5454651"/>
            <a:ext cx="2843577" cy="810525"/>
            <a:chOff x="288263" y="5454651"/>
            <a:chExt cx="2843577" cy="810525"/>
          </a:xfrm>
        </p:grpSpPr>
        <p:sp>
          <p:nvSpPr>
            <p:cNvPr id="15" name="14 Rectángulo"/>
            <p:cNvSpPr/>
            <p:nvPr/>
          </p:nvSpPr>
          <p:spPr>
            <a:xfrm>
              <a:off x="288263" y="5517232"/>
              <a:ext cx="179281" cy="18000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7" name="16 Rectángulo"/>
            <p:cNvSpPr/>
            <p:nvPr/>
          </p:nvSpPr>
          <p:spPr>
            <a:xfrm>
              <a:off x="288263" y="5769280"/>
              <a:ext cx="179281" cy="180000"/>
            </a:xfrm>
            <a:prstGeom prst="rect">
              <a:avLst/>
            </a:prstGeom>
            <a:solidFill>
              <a:srgbClr val="4BB3A7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8" name="17 Rectángulo"/>
            <p:cNvSpPr/>
            <p:nvPr/>
          </p:nvSpPr>
          <p:spPr>
            <a:xfrm>
              <a:off x="288263" y="6021288"/>
              <a:ext cx="179281" cy="1800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9" name="18 CuadroTexto"/>
            <p:cNvSpPr txBox="1"/>
            <p:nvPr/>
          </p:nvSpPr>
          <p:spPr>
            <a:xfrm>
              <a:off x="501844" y="5454651"/>
              <a:ext cx="262999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400" dirty="0" smtClean="0"/>
                <a:t>Hombres</a:t>
              </a:r>
              <a:endParaRPr lang="es-ES" sz="1400" dirty="0"/>
            </a:p>
          </p:txBody>
        </p:sp>
        <p:sp>
          <p:nvSpPr>
            <p:cNvPr id="20" name="19 CuadroTexto"/>
            <p:cNvSpPr txBox="1"/>
            <p:nvPr/>
          </p:nvSpPr>
          <p:spPr>
            <a:xfrm>
              <a:off x="515953" y="5713511"/>
              <a:ext cx="196781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400" dirty="0" smtClean="0"/>
                <a:t>Mujeres</a:t>
              </a:r>
              <a:endParaRPr lang="es-ES" sz="1400" dirty="0"/>
            </a:p>
          </p:txBody>
        </p:sp>
        <p:sp>
          <p:nvSpPr>
            <p:cNvPr id="21" name="20 CuadroTexto"/>
            <p:cNvSpPr txBox="1"/>
            <p:nvPr/>
          </p:nvSpPr>
          <p:spPr>
            <a:xfrm>
              <a:off x="529067" y="5957399"/>
              <a:ext cx="222462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400" dirty="0" smtClean="0"/>
                <a:t>No sabe/no contesta</a:t>
              </a:r>
              <a:endParaRPr lang="es-ES" sz="1400" dirty="0"/>
            </a:p>
          </p:txBody>
        </p:sp>
      </p:grpSp>
      <p:sp>
        <p:nvSpPr>
          <p:cNvPr id="22" name="21 CuadroTexto"/>
          <p:cNvSpPr txBox="1"/>
          <p:nvPr/>
        </p:nvSpPr>
        <p:spPr>
          <a:xfrm>
            <a:off x="1045663" y="2833271"/>
            <a:ext cx="10060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>
                <a:solidFill>
                  <a:schemeClr val="bg1"/>
                </a:solidFill>
              </a:rPr>
              <a:t>60%</a:t>
            </a:r>
            <a:endParaRPr lang="es-ES" sz="1400" dirty="0">
              <a:solidFill>
                <a:schemeClr val="bg1"/>
              </a:solidFill>
            </a:endParaRPr>
          </a:p>
        </p:txBody>
      </p:sp>
      <p:sp>
        <p:nvSpPr>
          <p:cNvPr id="23" name="22 CuadroTexto"/>
          <p:cNvSpPr txBox="1"/>
          <p:nvPr/>
        </p:nvSpPr>
        <p:spPr>
          <a:xfrm>
            <a:off x="2736155" y="2833271"/>
            <a:ext cx="10060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39%</a:t>
            </a:r>
            <a:endParaRPr lang="es-ES" sz="1400" dirty="0"/>
          </a:p>
        </p:txBody>
      </p:sp>
      <p:sp>
        <p:nvSpPr>
          <p:cNvPr id="24" name="23 CuadroTexto"/>
          <p:cNvSpPr txBox="1"/>
          <p:nvPr/>
        </p:nvSpPr>
        <p:spPr>
          <a:xfrm>
            <a:off x="1043608" y="4509200"/>
            <a:ext cx="10060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>
                <a:solidFill>
                  <a:schemeClr val="bg1"/>
                </a:solidFill>
              </a:rPr>
              <a:t>29%</a:t>
            </a:r>
            <a:endParaRPr lang="es-ES" sz="1400" dirty="0">
              <a:solidFill>
                <a:schemeClr val="bg1"/>
              </a:solidFill>
            </a:endParaRPr>
          </a:p>
        </p:txBody>
      </p:sp>
      <p:sp>
        <p:nvSpPr>
          <p:cNvPr id="25" name="24 CuadroTexto"/>
          <p:cNvSpPr txBox="1"/>
          <p:nvPr/>
        </p:nvSpPr>
        <p:spPr>
          <a:xfrm>
            <a:off x="2734100" y="4509200"/>
            <a:ext cx="10060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69%</a:t>
            </a:r>
            <a:endParaRPr lang="es-ES" sz="1400" dirty="0"/>
          </a:p>
        </p:txBody>
      </p:sp>
      <p:pic>
        <p:nvPicPr>
          <p:cNvPr id="15362" name="Picture 2" descr="Resultado de imagen de bandera europe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1640" y="1508473"/>
            <a:ext cx="792000" cy="5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8" name="Picture 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8294" y="1518223"/>
            <a:ext cx="900000" cy="5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0" name="Picture 10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3217" y="1492148"/>
            <a:ext cx="900000" cy="5989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1" name="Picture 1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6728" y="1492557"/>
            <a:ext cx="900000" cy="5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2" name="Picture 1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00" y="1492148"/>
            <a:ext cx="893142" cy="5939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" name="34 CuadroTexto"/>
          <p:cNvSpPr txBox="1"/>
          <p:nvPr/>
        </p:nvSpPr>
        <p:spPr>
          <a:xfrm>
            <a:off x="3995936" y="2852936"/>
            <a:ext cx="11521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>
                <a:solidFill>
                  <a:srgbClr val="0070C0"/>
                </a:solidFill>
              </a:rPr>
              <a:t>66% </a:t>
            </a:r>
            <a:r>
              <a:rPr lang="es-ES" sz="1400" dirty="0" smtClean="0"/>
              <a:t>// </a:t>
            </a:r>
            <a:r>
              <a:rPr lang="es-ES" sz="1400" dirty="0" smtClean="0">
                <a:solidFill>
                  <a:srgbClr val="4BB3A7"/>
                </a:solidFill>
              </a:rPr>
              <a:t>34%</a:t>
            </a:r>
            <a:endParaRPr lang="es-ES" sz="1400" dirty="0">
              <a:solidFill>
                <a:srgbClr val="4BB3A7"/>
              </a:solidFill>
            </a:endParaRPr>
          </a:p>
        </p:txBody>
      </p:sp>
      <p:sp>
        <p:nvSpPr>
          <p:cNvPr id="36" name="35 CuadroTexto"/>
          <p:cNvSpPr txBox="1"/>
          <p:nvPr/>
        </p:nvSpPr>
        <p:spPr>
          <a:xfrm>
            <a:off x="5004048" y="2852936"/>
            <a:ext cx="11521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>
                <a:solidFill>
                  <a:srgbClr val="0070C0"/>
                </a:solidFill>
              </a:rPr>
              <a:t>71% </a:t>
            </a:r>
            <a:r>
              <a:rPr lang="es-ES" sz="1400" dirty="0" smtClean="0"/>
              <a:t>// </a:t>
            </a:r>
            <a:r>
              <a:rPr lang="es-ES" sz="1400" dirty="0" smtClean="0">
                <a:solidFill>
                  <a:srgbClr val="4BB3A7"/>
                </a:solidFill>
              </a:rPr>
              <a:t>28%</a:t>
            </a:r>
            <a:endParaRPr lang="es-ES" sz="1400" dirty="0">
              <a:solidFill>
                <a:srgbClr val="4BB3A7"/>
              </a:solidFill>
            </a:endParaRPr>
          </a:p>
        </p:txBody>
      </p:sp>
      <p:sp>
        <p:nvSpPr>
          <p:cNvPr id="37" name="36 CuadroTexto"/>
          <p:cNvSpPr txBox="1"/>
          <p:nvPr/>
        </p:nvSpPr>
        <p:spPr>
          <a:xfrm>
            <a:off x="5940152" y="2852936"/>
            <a:ext cx="11521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 smtClean="0">
                <a:solidFill>
                  <a:srgbClr val="0070C0"/>
                </a:solidFill>
              </a:rPr>
              <a:t>48% </a:t>
            </a:r>
            <a:r>
              <a:rPr lang="es-ES" sz="1400" b="1" dirty="0" smtClean="0"/>
              <a:t>// </a:t>
            </a:r>
            <a:r>
              <a:rPr lang="es-ES" sz="1400" b="1" dirty="0" smtClean="0">
                <a:solidFill>
                  <a:srgbClr val="4BB3A7"/>
                </a:solidFill>
              </a:rPr>
              <a:t>51%</a:t>
            </a:r>
            <a:endParaRPr lang="es-ES" sz="1400" b="1" dirty="0">
              <a:solidFill>
                <a:srgbClr val="4BB3A7"/>
              </a:solidFill>
            </a:endParaRPr>
          </a:p>
        </p:txBody>
      </p:sp>
      <p:sp>
        <p:nvSpPr>
          <p:cNvPr id="39" name="38 CuadroTexto"/>
          <p:cNvSpPr txBox="1"/>
          <p:nvPr/>
        </p:nvSpPr>
        <p:spPr>
          <a:xfrm>
            <a:off x="7020272" y="2852936"/>
            <a:ext cx="11521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>
                <a:solidFill>
                  <a:srgbClr val="0070C0"/>
                </a:solidFill>
              </a:rPr>
              <a:t>59% </a:t>
            </a:r>
            <a:r>
              <a:rPr lang="es-ES" sz="1400" dirty="0" smtClean="0"/>
              <a:t>// </a:t>
            </a:r>
            <a:r>
              <a:rPr lang="es-ES" sz="1400" dirty="0" smtClean="0">
                <a:solidFill>
                  <a:srgbClr val="4BB3A7"/>
                </a:solidFill>
              </a:rPr>
              <a:t>38%</a:t>
            </a:r>
            <a:endParaRPr lang="es-ES" sz="1400" dirty="0">
              <a:solidFill>
                <a:srgbClr val="4BB3A7"/>
              </a:solidFill>
            </a:endParaRPr>
          </a:p>
        </p:txBody>
      </p:sp>
      <p:sp>
        <p:nvSpPr>
          <p:cNvPr id="40" name="39 CuadroTexto"/>
          <p:cNvSpPr txBox="1"/>
          <p:nvPr/>
        </p:nvSpPr>
        <p:spPr>
          <a:xfrm>
            <a:off x="8028384" y="2852936"/>
            <a:ext cx="11521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>
                <a:solidFill>
                  <a:srgbClr val="0070C0"/>
                </a:solidFill>
              </a:rPr>
              <a:t>58% </a:t>
            </a:r>
            <a:r>
              <a:rPr lang="es-ES" sz="1400" dirty="0" smtClean="0"/>
              <a:t>// </a:t>
            </a:r>
            <a:r>
              <a:rPr lang="es-ES" sz="1400" dirty="0" smtClean="0">
                <a:solidFill>
                  <a:srgbClr val="4BB3A7"/>
                </a:solidFill>
              </a:rPr>
              <a:t>41%</a:t>
            </a:r>
            <a:endParaRPr lang="es-ES" sz="1400" dirty="0">
              <a:solidFill>
                <a:srgbClr val="4BB3A7"/>
              </a:solidFill>
            </a:endParaRPr>
          </a:p>
        </p:txBody>
      </p:sp>
      <p:sp>
        <p:nvSpPr>
          <p:cNvPr id="41" name="40 CuadroTexto"/>
          <p:cNvSpPr txBox="1"/>
          <p:nvPr/>
        </p:nvSpPr>
        <p:spPr>
          <a:xfrm>
            <a:off x="3995936" y="4509120"/>
            <a:ext cx="11521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>
                <a:solidFill>
                  <a:srgbClr val="0070C0"/>
                </a:solidFill>
              </a:rPr>
              <a:t>21% </a:t>
            </a:r>
            <a:r>
              <a:rPr lang="es-ES" sz="1400" dirty="0" smtClean="0"/>
              <a:t>// </a:t>
            </a:r>
            <a:r>
              <a:rPr lang="es-ES" sz="1400" dirty="0" smtClean="0">
                <a:solidFill>
                  <a:srgbClr val="4BB3A7"/>
                </a:solidFill>
              </a:rPr>
              <a:t>78%</a:t>
            </a:r>
            <a:endParaRPr lang="es-ES" sz="1400" dirty="0">
              <a:solidFill>
                <a:srgbClr val="4BB3A7"/>
              </a:solidFill>
            </a:endParaRPr>
          </a:p>
        </p:txBody>
      </p:sp>
      <p:sp>
        <p:nvSpPr>
          <p:cNvPr id="42" name="41 CuadroTexto"/>
          <p:cNvSpPr txBox="1"/>
          <p:nvPr/>
        </p:nvSpPr>
        <p:spPr>
          <a:xfrm>
            <a:off x="5004048" y="4509120"/>
            <a:ext cx="11521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>
                <a:solidFill>
                  <a:srgbClr val="0070C0"/>
                </a:solidFill>
              </a:rPr>
              <a:t>24% </a:t>
            </a:r>
            <a:r>
              <a:rPr lang="es-ES" sz="1400" dirty="0" smtClean="0"/>
              <a:t>// 75</a:t>
            </a:r>
            <a:r>
              <a:rPr lang="es-ES" sz="1400" dirty="0" smtClean="0">
                <a:solidFill>
                  <a:srgbClr val="4BB3A7"/>
                </a:solidFill>
              </a:rPr>
              <a:t>%</a:t>
            </a:r>
            <a:endParaRPr lang="es-ES" sz="1400" dirty="0">
              <a:solidFill>
                <a:srgbClr val="4BB3A7"/>
              </a:solidFill>
            </a:endParaRPr>
          </a:p>
        </p:txBody>
      </p:sp>
      <p:sp>
        <p:nvSpPr>
          <p:cNvPr id="43" name="42 CuadroTexto"/>
          <p:cNvSpPr txBox="1"/>
          <p:nvPr/>
        </p:nvSpPr>
        <p:spPr>
          <a:xfrm>
            <a:off x="5940152" y="4509120"/>
            <a:ext cx="11521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 smtClean="0">
                <a:solidFill>
                  <a:srgbClr val="0070C0"/>
                </a:solidFill>
              </a:rPr>
              <a:t>28% </a:t>
            </a:r>
            <a:r>
              <a:rPr lang="es-ES" sz="1400" b="1" dirty="0" smtClean="0"/>
              <a:t>// </a:t>
            </a:r>
            <a:r>
              <a:rPr lang="es-ES" sz="1400" b="1" dirty="0" smtClean="0">
                <a:solidFill>
                  <a:srgbClr val="4BB3A7"/>
                </a:solidFill>
              </a:rPr>
              <a:t>70%</a:t>
            </a:r>
            <a:endParaRPr lang="es-ES" sz="1400" b="1" dirty="0">
              <a:solidFill>
                <a:srgbClr val="4BB3A7"/>
              </a:solidFill>
            </a:endParaRPr>
          </a:p>
        </p:txBody>
      </p:sp>
      <p:sp>
        <p:nvSpPr>
          <p:cNvPr id="44" name="43 CuadroTexto"/>
          <p:cNvSpPr txBox="1"/>
          <p:nvPr/>
        </p:nvSpPr>
        <p:spPr>
          <a:xfrm>
            <a:off x="7020272" y="4509120"/>
            <a:ext cx="11521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>
                <a:solidFill>
                  <a:srgbClr val="0070C0"/>
                </a:solidFill>
              </a:rPr>
              <a:t>32% </a:t>
            </a:r>
            <a:r>
              <a:rPr lang="es-ES" sz="1400" dirty="0" smtClean="0"/>
              <a:t>// </a:t>
            </a:r>
            <a:r>
              <a:rPr lang="es-ES" sz="1400" dirty="0" smtClean="0">
                <a:solidFill>
                  <a:srgbClr val="4BB3A7"/>
                </a:solidFill>
              </a:rPr>
              <a:t>65%</a:t>
            </a:r>
            <a:endParaRPr lang="es-ES" sz="1400" dirty="0">
              <a:solidFill>
                <a:srgbClr val="4BB3A7"/>
              </a:solidFill>
            </a:endParaRPr>
          </a:p>
        </p:txBody>
      </p:sp>
      <p:sp>
        <p:nvSpPr>
          <p:cNvPr id="45" name="44 CuadroTexto"/>
          <p:cNvSpPr txBox="1"/>
          <p:nvPr/>
        </p:nvSpPr>
        <p:spPr>
          <a:xfrm>
            <a:off x="8028384" y="4509120"/>
            <a:ext cx="11521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>
                <a:solidFill>
                  <a:srgbClr val="0070C0"/>
                </a:solidFill>
              </a:rPr>
              <a:t>39% </a:t>
            </a:r>
            <a:r>
              <a:rPr lang="es-ES" sz="1400" dirty="0" smtClean="0"/>
              <a:t>// </a:t>
            </a:r>
            <a:r>
              <a:rPr lang="es-ES" sz="1400" dirty="0" smtClean="0">
                <a:solidFill>
                  <a:srgbClr val="4BB3A7"/>
                </a:solidFill>
              </a:rPr>
              <a:t>60%</a:t>
            </a:r>
            <a:endParaRPr lang="es-ES" sz="1400" dirty="0">
              <a:solidFill>
                <a:srgbClr val="4BB3A7"/>
              </a:solidFill>
            </a:endParaRPr>
          </a:p>
        </p:txBody>
      </p:sp>
      <p:sp>
        <p:nvSpPr>
          <p:cNvPr id="46" name="45 CuadroTexto"/>
          <p:cNvSpPr txBox="1"/>
          <p:nvPr/>
        </p:nvSpPr>
        <p:spPr>
          <a:xfrm>
            <a:off x="2966002" y="5126457"/>
            <a:ext cx="610982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i="1" dirty="0" smtClean="0"/>
              <a:t>¿No es noticia que la sociedad española no encuentre diferencias entre hombres y mujeres en cuanto a su capacidad para ser científicos?</a:t>
            </a:r>
            <a:endParaRPr lang="es-ES" sz="2000" i="1" dirty="0"/>
          </a:p>
        </p:txBody>
      </p:sp>
      <p:sp>
        <p:nvSpPr>
          <p:cNvPr id="47" name="46 CuadroTexto"/>
          <p:cNvSpPr txBox="1"/>
          <p:nvPr/>
        </p:nvSpPr>
        <p:spPr>
          <a:xfrm>
            <a:off x="179512" y="6488668"/>
            <a:ext cx="91450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i="1" dirty="0" smtClean="0"/>
              <a:t>Fuente: Fundación </a:t>
            </a:r>
            <a:r>
              <a:rPr lang="es-ES" sz="1600" i="1" dirty="0" err="1" smtClean="0"/>
              <a:t>L’oréal</a:t>
            </a:r>
            <a:r>
              <a:rPr lang="es-ES" sz="1600" i="1" dirty="0" smtClean="0"/>
              <a:t> (</a:t>
            </a:r>
            <a:r>
              <a:rPr lang="es-ES" sz="1100" dirty="0"/>
              <a:t>https://www.fondationloreal.com/documents/-</a:t>
            </a:r>
            <a:r>
              <a:rPr lang="es-ES" sz="1100" dirty="0" smtClean="0"/>
              <a:t>cb8f7077-101d-4c0f-a35e-36ad554aca83/download?lang=en</a:t>
            </a:r>
            <a:r>
              <a:rPr lang="es-ES" sz="1600" i="1" dirty="0" smtClean="0"/>
              <a:t>) </a:t>
            </a:r>
            <a:endParaRPr lang="es-ES" sz="1600" i="1" dirty="0"/>
          </a:p>
        </p:txBody>
      </p:sp>
    </p:spTree>
    <p:extLst>
      <p:ext uri="{BB962C8B-B14F-4D97-AF65-F5344CB8AC3E}">
        <p14:creationId xmlns:p14="http://schemas.microsoft.com/office/powerpoint/2010/main" val="3169606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¿qué pensamos de los científicos?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37172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5 Marcador de contenido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975625294"/>
              </p:ext>
            </p:extLst>
          </p:nvPr>
        </p:nvGraphicFramePr>
        <p:xfrm>
          <a:off x="609600" y="1589088"/>
          <a:ext cx="3962400" cy="21999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5 Marcador de contenid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75234976"/>
              </p:ext>
            </p:extLst>
          </p:nvPr>
        </p:nvGraphicFramePr>
        <p:xfrm>
          <a:off x="611560" y="4077072"/>
          <a:ext cx="3962400" cy="21999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5 Marcador de contenido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811323562"/>
              </p:ext>
            </p:extLst>
          </p:nvPr>
        </p:nvGraphicFramePr>
        <p:xfrm>
          <a:off x="4932040" y="1628800"/>
          <a:ext cx="3962400" cy="21999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9" name="5 Marcador de contenido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325247633"/>
              </p:ext>
            </p:extLst>
          </p:nvPr>
        </p:nvGraphicFramePr>
        <p:xfrm>
          <a:off x="4932040" y="4149080"/>
          <a:ext cx="3962400" cy="21999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1" name="10 Rectángulo redondeado"/>
          <p:cNvSpPr/>
          <p:nvPr/>
        </p:nvSpPr>
        <p:spPr>
          <a:xfrm>
            <a:off x="395536" y="1700808"/>
            <a:ext cx="4392488" cy="792088"/>
          </a:xfrm>
          <a:prstGeom prst="roundRect">
            <a:avLst/>
          </a:prstGeom>
          <a:noFill/>
          <a:ln w="28575">
            <a:solidFill>
              <a:srgbClr val="00BCB4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11 Rectángulo redondeado"/>
          <p:cNvSpPr/>
          <p:nvPr/>
        </p:nvSpPr>
        <p:spPr>
          <a:xfrm>
            <a:off x="4932040" y="2348880"/>
            <a:ext cx="3960440" cy="792088"/>
          </a:xfrm>
          <a:prstGeom prst="roundRect">
            <a:avLst/>
          </a:prstGeom>
          <a:noFill/>
          <a:ln w="28575">
            <a:solidFill>
              <a:srgbClr val="00BCB4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12 Rectángulo redondeado"/>
          <p:cNvSpPr/>
          <p:nvPr/>
        </p:nvSpPr>
        <p:spPr>
          <a:xfrm>
            <a:off x="4932040" y="4941168"/>
            <a:ext cx="4103680" cy="648072"/>
          </a:xfrm>
          <a:prstGeom prst="roundRect">
            <a:avLst/>
          </a:prstGeom>
          <a:noFill/>
          <a:ln w="28575">
            <a:solidFill>
              <a:srgbClr val="00BCB4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13 Rectángulo redondeado"/>
          <p:cNvSpPr/>
          <p:nvPr/>
        </p:nvSpPr>
        <p:spPr>
          <a:xfrm>
            <a:off x="611560" y="4283160"/>
            <a:ext cx="3960440" cy="648072"/>
          </a:xfrm>
          <a:prstGeom prst="roundRect">
            <a:avLst/>
          </a:prstGeom>
          <a:noFill/>
          <a:ln w="28575">
            <a:solidFill>
              <a:srgbClr val="00BCB4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14 CuadroTexto"/>
          <p:cNvSpPr txBox="1"/>
          <p:nvPr/>
        </p:nvSpPr>
        <p:spPr>
          <a:xfrm>
            <a:off x="179512" y="6488668"/>
            <a:ext cx="57606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i="1" dirty="0" err="1" smtClean="0"/>
              <a:t>Fecyt</a:t>
            </a:r>
            <a:r>
              <a:rPr lang="es-ES" sz="1600" i="1" dirty="0" smtClean="0"/>
              <a:t>: Encuesta percepción social de la ciencia, 2016</a:t>
            </a:r>
            <a:endParaRPr lang="es-ES" sz="1600" i="1" dirty="0"/>
          </a:p>
        </p:txBody>
      </p:sp>
      <p:sp>
        <p:nvSpPr>
          <p:cNvPr id="17" name="1 Título"/>
          <p:cNvSpPr txBox="1">
            <a:spLocks/>
          </p:cNvSpPr>
          <p:nvPr/>
        </p:nvSpPr>
        <p:spPr>
          <a:xfrm>
            <a:off x="950912" y="-99392"/>
            <a:ext cx="8229600" cy="8275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2000" i="1" dirty="0" smtClean="0"/>
              <a:t>Ser investigador es una profesión…</a:t>
            </a:r>
            <a:endParaRPr lang="es-ES" sz="2000" i="1" dirty="0"/>
          </a:p>
        </p:txBody>
      </p:sp>
      <p:sp>
        <p:nvSpPr>
          <p:cNvPr id="4" name="3 Flecha abajo"/>
          <p:cNvSpPr/>
          <p:nvPr/>
        </p:nvSpPr>
        <p:spPr>
          <a:xfrm>
            <a:off x="3563888" y="1196752"/>
            <a:ext cx="144016" cy="360040"/>
          </a:xfrm>
          <a:prstGeom prst="down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CuadroTexto"/>
          <p:cNvSpPr txBox="1"/>
          <p:nvPr/>
        </p:nvSpPr>
        <p:spPr>
          <a:xfrm>
            <a:off x="3707904" y="1196752"/>
            <a:ext cx="936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5 </a:t>
            </a:r>
            <a:r>
              <a:rPr lang="es-ES" sz="1400" dirty="0" err="1" smtClean="0"/>
              <a:t>ptos</a:t>
            </a:r>
            <a:r>
              <a:rPr lang="es-ES" sz="1400" dirty="0" smtClean="0"/>
              <a:t> (2012)</a:t>
            </a:r>
            <a:endParaRPr lang="es-ES" sz="1400" dirty="0"/>
          </a:p>
        </p:txBody>
      </p:sp>
      <p:sp>
        <p:nvSpPr>
          <p:cNvPr id="18" name="17 Flecha abajo"/>
          <p:cNvSpPr/>
          <p:nvPr/>
        </p:nvSpPr>
        <p:spPr>
          <a:xfrm>
            <a:off x="3419872" y="3923763"/>
            <a:ext cx="144016" cy="360040"/>
          </a:xfrm>
          <a:prstGeom prst="down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18 CuadroTexto"/>
          <p:cNvSpPr txBox="1"/>
          <p:nvPr/>
        </p:nvSpPr>
        <p:spPr>
          <a:xfrm>
            <a:off x="3563888" y="3923763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6 </a:t>
            </a:r>
            <a:r>
              <a:rPr lang="es-ES" sz="1400" dirty="0" err="1" smtClean="0"/>
              <a:t>ptos</a:t>
            </a:r>
            <a:endParaRPr lang="es-ES" sz="1400" dirty="0"/>
          </a:p>
        </p:txBody>
      </p:sp>
    </p:spTree>
    <p:extLst>
      <p:ext uri="{BB962C8B-B14F-4D97-AF65-F5344CB8AC3E}">
        <p14:creationId xmlns:p14="http://schemas.microsoft.com/office/powerpoint/2010/main" val="2611202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6 Gráfico"/>
          <p:cNvGraphicFramePr/>
          <p:nvPr>
            <p:extLst>
              <p:ext uri="{D42A27DB-BD31-4B8C-83A1-F6EECF244321}">
                <p14:modId xmlns:p14="http://schemas.microsoft.com/office/powerpoint/2010/main" val="602938564"/>
              </p:ext>
            </p:extLst>
          </p:nvPr>
        </p:nvGraphicFramePr>
        <p:xfrm>
          <a:off x="539552" y="1124744"/>
          <a:ext cx="7128792" cy="4752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4 CuadroTexto"/>
          <p:cNvSpPr txBox="1"/>
          <p:nvPr/>
        </p:nvSpPr>
        <p:spPr>
          <a:xfrm>
            <a:off x="1029436" y="157373"/>
            <a:ext cx="37444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i="1" dirty="0" smtClean="0"/>
              <a:t>Profesiones más valoradas</a:t>
            </a:r>
            <a:endParaRPr lang="es-ES" sz="2000" i="1" dirty="0"/>
          </a:p>
        </p:txBody>
      </p:sp>
      <p:sp>
        <p:nvSpPr>
          <p:cNvPr id="10" name="9 CuadroTexto"/>
          <p:cNvSpPr txBox="1"/>
          <p:nvPr/>
        </p:nvSpPr>
        <p:spPr>
          <a:xfrm>
            <a:off x="179512" y="6488668"/>
            <a:ext cx="57606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i="1" dirty="0" err="1" smtClean="0"/>
              <a:t>Fecyt</a:t>
            </a:r>
            <a:r>
              <a:rPr lang="es-ES" sz="1600" i="1" dirty="0" smtClean="0"/>
              <a:t>: Encuesta percepción social de la ciencia, 2016</a:t>
            </a:r>
            <a:endParaRPr lang="es-ES" sz="1600" i="1" dirty="0"/>
          </a:p>
        </p:txBody>
      </p:sp>
    </p:spTree>
    <p:extLst>
      <p:ext uri="{BB962C8B-B14F-4D97-AF65-F5344CB8AC3E}">
        <p14:creationId xmlns:p14="http://schemas.microsoft.com/office/powerpoint/2010/main" val="22372985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029436" y="157373"/>
            <a:ext cx="76470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i="1" dirty="0" smtClean="0"/>
              <a:t>Nos interesa la ciencia y valoramos a los científicos, ¿les conocemos?</a:t>
            </a:r>
            <a:endParaRPr lang="es-ES" sz="2000" i="1" dirty="0"/>
          </a:p>
        </p:txBody>
      </p:sp>
      <p:sp>
        <p:nvSpPr>
          <p:cNvPr id="5" name="4 CuadroTexto"/>
          <p:cNvSpPr txBox="1"/>
          <p:nvPr/>
        </p:nvSpPr>
        <p:spPr>
          <a:xfrm>
            <a:off x="722610" y="4221088"/>
            <a:ext cx="38164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b="1" dirty="0" smtClean="0">
                <a:solidFill>
                  <a:srgbClr val="00BCB4"/>
                </a:solidFill>
              </a:rPr>
              <a:t>¿y en científicas?</a:t>
            </a:r>
            <a:endParaRPr lang="es-ES" sz="3600" b="1" dirty="0">
              <a:solidFill>
                <a:srgbClr val="00BCB4"/>
              </a:solidFill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856502" y="6093296"/>
            <a:ext cx="76470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i="1" dirty="0" smtClean="0"/>
              <a:t>¿Probamos con deportistas o políticos que tienen peor valoración?</a:t>
            </a:r>
            <a:endParaRPr lang="es-ES" sz="2000" i="1" dirty="0"/>
          </a:p>
        </p:txBody>
      </p:sp>
      <p:pic>
        <p:nvPicPr>
          <p:cNvPr id="4100" name="Picture 4" descr="Resultado de imagen de pregunt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0012" y="1844824"/>
            <a:ext cx="4178197" cy="3863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5 CuadroTexto"/>
          <p:cNvSpPr txBox="1"/>
          <p:nvPr/>
        </p:nvSpPr>
        <p:spPr>
          <a:xfrm>
            <a:off x="748490" y="1268760"/>
            <a:ext cx="764702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i="1" dirty="0" smtClean="0"/>
              <a:t>Piensa en 5 científicos </a:t>
            </a:r>
          </a:p>
          <a:p>
            <a:r>
              <a:rPr lang="es-ES" sz="2000" i="1" dirty="0" smtClean="0"/>
              <a:t>Piensa en 5 científicos vivos</a:t>
            </a:r>
          </a:p>
          <a:p>
            <a:r>
              <a:rPr lang="es-ES" sz="2000" i="1" dirty="0" smtClean="0"/>
              <a:t>Piensa en 5 científicos españoles</a:t>
            </a:r>
          </a:p>
          <a:p>
            <a:r>
              <a:rPr lang="es-ES" sz="2000" i="1" dirty="0" smtClean="0"/>
              <a:t>Piensa en 5 científicos españoles vivos</a:t>
            </a:r>
          </a:p>
          <a:p>
            <a:endParaRPr lang="es-ES" sz="2000" i="1" dirty="0"/>
          </a:p>
        </p:txBody>
      </p:sp>
    </p:spTree>
    <p:extLst>
      <p:ext uri="{BB962C8B-B14F-4D97-AF65-F5344CB8AC3E}">
        <p14:creationId xmlns:p14="http://schemas.microsoft.com/office/powerpoint/2010/main" val="20526944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Las mujeres en la ciencia</a:t>
            </a:r>
            <a:endParaRPr lang="es-ES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77982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029436" y="157373"/>
            <a:ext cx="76470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i="1" dirty="0" smtClean="0"/>
              <a:t>Unos numeritos sobre mujeres en la Universidad y Academia (2010)</a:t>
            </a:r>
            <a:endParaRPr lang="es-ES" sz="2000" i="1" dirty="0"/>
          </a:p>
        </p:txBody>
      </p:sp>
      <p:sp>
        <p:nvSpPr>
          <p:cNvPr id="6" name="5 CuadroTexto"/>
          <p:cNvSpPr txBox="1"/>
          <p:nvPr/>
        </p:nvSpPr>
        <p:spPr>
          <a:xfrm>
            <a:off x="821646" y="967841"/>
            <a:ext cx="31639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i="1" dirty="0" smtClean="0"/>
              <a:t>Estudiantes</a:t>
            </a:r>
          </a:p>
          <a:p>
            <a:endParaRPr lang="es-ES" sz="2000" i="1" dirty="0"/>
          </a:p>
        </p:txBody>
      </p:sp>
      <p:graphicFrame>
        <p:nvGraphicFramePr>
          <p:cNvPr id="2" name="1 Gráfico"/>
          <p:cNvGraphicFramePr/>
          <p:nvPr>
            <p:extLst>
              <p:ext uri="{D42A27DB-BD31-4B8C-83A1-F6EECF244321}">
                <p14:modId xmlns:p14="http://schemas.microsoft.com/office/powerpoint/2010/main" val="3566709033"/>
              </p:ext>
            </p:extLst>
          </p:nvPr>
        </p:nvGraphicFramePr>
        <p:xfrm>
          <a:off x="179512" y="1484784"/>
          <a:ext cx="3156012" cy="26800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7 CuadroTexto"/>
          <p:cNvSpPr txBox="1"/>
          <p:nvPr/>
        </p:nvSpPr>
        <p:spPr>
          <a:xfrm>
            <a:off x="3701966" y="952065"/>
            <a:ext cx="20221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i="1" dirty="0" smtClean="0"/>
              <a:t>Profesoras</a:t>
            </a:r>
            <a:endParaRPr lang="es-ES" sz="2000" i="1" dirty="0"/>
          </a:p>
        </p:txBody>
      </p:sp>
      <p:graphicFrame>
        <p:nvGraphicFramePr>
          <p:cNvPr id="10" name="9 Gráfico"/>
          <p:cNvGraphicFramePr/>
          <p:nvPr>
            <p:extLst>
              <p:ext uri="{D42A27DB-BD31-4B8C-83A1-F6EECF244321}">
                <p14:modId xmlns:p14="http://schemas.microsoft.com/office/powerpoint/2010/main" val="209966151"/>
              </p:ext>
            </p:extLst>
          </p:nvPr>
        </p:nvGraphicFramePr>
        <p:xfrm>
          <a:off x="2843808" y="1469008"/>
          <a:ext cx="3156012" cy="26800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10 CuadroTexto"/>
          <p:cNvSpPr txBox="1"/>
          <p:nvPr/>
        </p:nvSpPr>
        <p:spPr>
          <a:xfrm>
            <a:off x="6160550" y="938700"/>
            <a:ext cx="31639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i="1" dirty="0" smtClean="0"/>
              <a:t>Catedráticas</a:t>
            </a:r>
          </a:p>
        </p:txBody>
      </p:sp>
      <p:graphicFrame>
        <p:nvGraphicFramePr>
          <p:cNvPr id="12" name="11 Gráfico"/>
          <p:cNvGraphicFramePr/>
          <p:nvPr>
            <p:extLst>
              <p:ext uri="{D42A27DB-BD31-4B8C-83A1-F6EECF244321}">
                <p14:modId xmlns:p14="http://schemas.microsoft.com/office/powerpoint/2010/main" val="1506683632"/>
              </p:ext>
            </p:extLst>
          </p:nvPr>
        </p:nvGraphicFramePr>
        <p:xfrm>
          <a:off x="5518416" y="1455643"/>
          <a:ext cx="3156012" cy="26800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3" name="12 Gráfico"/>
          <p:cNvGraphicFramePr/>
          <p:nvPr>
            <p:extLst>
              <p:ext uri="{D42A27DB-BD31-4B8C-83A1-F6EECF244321}">
                <p14:modId xmlns:p14="http://schemas.microsoft.com/office/powerpoint/2010/main" val="1743572279"/>
              </p:ext>
            </p:extLst>
          </p:nvPr>
        </p:nvGraphicFramePr>
        <p:xfrm>
          <a:off x="3485942" y="4265050"/>
          <a:ext cx="2073937" cy="18282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4" name="13 Gráfico"/>
          <p:cNvGraphicFramePr/>
          <p:nvPr>
            <p:extLst>
              <p:ext uri="{D42A27DB-BD31-4B8C-83A1-F6EECF244321}">
                <p14:modId xmlns:p14="http://schemas.microsoft.com/office/powerpoint/2010/main" val="1100632179"/>
              </p:ext>
            </p:extLst>
          </p:nvPr>
        </p:nvGraphicFramePr>
        <p:xfrm>
          <a:off x="6160550" y="4265050"/>
          <a:ext cx="2073937" cy="18282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625" y="4797152"/>
            <a:ext cx="1914317" cy="9723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2 Rectángulo redondeado"/>
          <p:cNvSpPr/>
          <p:nvPr/>
        </p:nvSpPr>
        <p:spPr>
          <a:xfrm>
            <a:off x="1403648" y="4293096"/>
            <a:ext cx="7272808" cy="201622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6 CuadroTexto"/>
          <p:cNvSpPr txBox="1"/>
          <p:nvPr/>
        </p:nvSpPr>
        <p:spPr>
          <a:xfrm>
            <a:off x="1763688" y="5661248"/>
            <a:ext cx="76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2017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99232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3" grpId="0">
        <p:bldAsOne/>
      </p:bldGraphic>
      <p:bldGraphic spid="14" grpId="0">
        <p:bldAsOne/>
      </p:bldGraphic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Gráfico"/>
          <p:cNvGraphicFramePr/>
          <p:nvPr>
            <p:extLst>
              <p:ext uri="{D42A27DB-BD31-4B8C-83A1-F6EECF244321}">
                <p14:modId xmlns:p14="http://schemas.microsoft.com/office/powerpoint/2010/main" val="1461025394"/>
              </p:ext>
            </p:extLst>
          </p:nvPr>
        </p:nvGraphicFramePr>
        <p:xfrm>
          <a:off x="179512" y="1484784"/>
          <a:ext cx="3156012" cy="26800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3 CuadroTexto"/>
          <p:cNvSpPr txBox="1"/>
          <p:nvPr/>
        </p:nvSpPr>
        <p:spPr>
          <a:xfrm>
            <a:off x="1029436" y="157373"/>
            <a:ext cx="76470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i="1" dirty="0" smtClean="0"/>
              <a:t>¿Y en las noticias? ¿Y en los libros de texto?</a:t>
            </a:r>
            <a:endParaRPr lang="es-ES" sz="2000" i="1" dirty="0"/>
          </a:p>
        </p:txBody>
      </p:sp>
      <p:sp>
        <p:nvSpPr>
          <p:cNvPr id="6" name="5 CuadroTexto"/>
          <p:cNvSpPr txBox="1"/>
          <p:nvPr/>
        </p:nvSpPr>
        <p:spPr>
          <a:xfrm>
            <a:off x="821646" y="967841"/>
            <a:ext cx="31639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i="1" dirty="0" smtClean="0"/>
              <a:t>En la prensa escrita</a:t>
            </a:r>
          </a:p>
          <a:p>
            <a:endParaRPr lang="es-ES" sz="2000" i="1" dirty="0"/>
          </a:p>
        </p:txBody>
      </p:sp>
      <p:sp>
        <p:nvSpPr>
          <p:cNvPr id="8" name="7 CuadroTexto"/>
          <p:cNvSpPr txBox="1"/>
          <p:nvPr/>
        </p:nvSpPr>
        <p:spPr>
          <a:xfrm>
            <a:off x="3347864" y="952065"/>
            <a:ext cx="26642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i="1" dirty="0" smtClean="0"/>
              <a:t>En recursos multimedia escolares</a:t>
            </a:r>
            <a:endParaRPr lang="es-ES" sz="2000" i="1" dirty="0"/>
          </a:p>
        </p:txBody>
      </p:sp>
      <p:graphicFrame>
        <p:nvGraphicFramePr>
          <p:cNvPr id="10" name="9 Gráfico"/>
          <p:cNvGraphicFramePr/>
          <p:nvPr>
            <p:extLst>
              <p:ext uri="{D42A27DB-BD31-4B8C-83A1-F6EECF244321}">
                <p14:modId xmlns:p14="http://schemas.microsoft.com/office/powerpoint/2010/main" val="2642555648"/>
              </p:ext>
            </p:extLst>
          </p:nvPr>
        </p:nvGraphicFramePr>
        <p:xfrm>
          <a:off x="2843808" y="1469008"/>
          <a:ext cx="3156012" cy="26800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10 CuadroTexto"/>
          <p:cNvSpPr txBox="1"/>
          <p:nvPr/>
        </p:nvSpPr>
        <p:spPr>
          <a:xfrm>
            <a:off x="6160550" y="938700"/>
            <a:ext cx="31639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i="1" dirty="0" smtClean="0"/>
              <a:t>En libros de texto</a:t>
            </a:r>
          </a:p>
        </p:txBody>
      </p:sp>
      <p:graphicFrame>
        <p:nvGraphicFramePr>
          <p:cNvPr id="12" name="11 Gráfico"/>
          <p:cNvGraphicFramePr/>
          <p:nvPr>
            <p:extLst>
              <p:ext uri="{D42A27DB-BD31-4B8C-83A1-F6EECF244321}">
                <p14:modId xmlns:p14="http://schemas.microsoft.com/office/powerpoint/2010/main" val="1565848322"/>
              </p:ext>
            </p:extLst>
          </p:nvPr>
        </p:nvGraphicFramePr>
        <p:xfrm>
          <a:off x="5518416" y="1455643"/>
          <a:ext cx="3156012" cy="26800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3" name="12 Gráfico"/>
          <p:cNvGraphicFramePr/>
          <p:nvPr>
            <p:extLst>
              <p:ext uri="{D42A27DB-BD31-4B8C-83A1-F6EECF244321}">
                <p14:modId xmlns:p14="http://schemas.microsoft.com/office/powerpoint/2010/main" val="100305739"/>
              </p:ext>
            </p:extLst>
          </p:nvPr>
        </p:nvGraphicFramePr>
        <p:xfrm>
          <a:off x="3485942" y="4265050"/>
          <a:ext cx="2073937" cy="18282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4" name="13 Gráfico"/>
          <p:cNvGraphicFramePr/>
          <p:nvPr>
            <p:extLst>
              <p:ext uri="{D42A27DB-BD31-4B8C-83A1-F6EECF244321}">
                <p14:modId xmlns:p14="http://schemas.microsoft.com/office/powerpoint/2010/main" val="3138201847"/>
              </p:ext>
            </p:extLst>
          </p:nvPr>
        </p:nvGraphicFramePr>
        <p:xfrm>
          <a:off x="6160550" y="4265050"/>
          <a:ext cx="2073937" cy="18282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3" name="2 Rectángulo redondeado"/>
          <p:cNvSpPr/>
          <p:nvPr/>
        </p:nvSpPr>
        <p:spPr>
          <a:xfrm>
            <a:off x="1403648" y="4293096"/>
            <a:ext cx="7272808" cy="201622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14 CuadroTexto"/>
          <p:cNvSpPr txBox="1"/>
          <p:nvPr/>
        </p:nvSpPr>
        <p:spPr>
          <a:xfrm>
            <a:off x="1755563" y="4797152"/>
            <a:ext cx="12961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Solo temáticas científicas</a:t>
            </a:r>
            <a:endParaRPr lang="es-ES" dirty="0"/>
          </a:p>
        </p:txBody>
      </p:sp>
      <p:sp>
        <p:nvSpPr>
          <p:cNvPr id="16" name="15 CuadroTexto"/>
          <p:cNvSpPr txBox="1"/>
          <p:nvPr/>
        </p:nvSpPr>
        <p:spPr>
          <a:xfrm>
            <a:off x="179512" y="6381328"/>
            <a:ext cx="87849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i="1" dirty="0" smtClean="0"/>
              <a:t>Elaboración propia, datos de González y col. </a:t>
            </a:r>
            <a:r>
              <a:rPr lang="es-ES" sz="1400" i="1" dirty="0" err="1" smtClean="0"/>
              <a:t>Science</a:t>
            </a:r>
            <a:r>
              <a:rPr lang="es-ES" sz="1400" i="1" dirty="0" smtClean="0"/>
              <a:t> </a:t>
            </a:r>
            <a:r>
              <a:rPr lang="es-ES" sz="1400" i="1" dirty="0" err="1" smtClean="0"/>
              <a:t>Communication</a:t>
            </a:r>
            <a:r>
              <a:rPr lang="es-ES" sz="1400" i="1" dirty="0" smtClean="0"/>
              <a:t> 2017, 39 535-549 (noticias 2014-2015); </a:t>
            </a:r>
            <a:r>
              <a:rPr lang="es-ES" sz="1400" i="1" dirty="0" err="1" smtClean="0"/>
              <a:t>Kerkhoven</a:t>
            </a:r>
            <a:r>
              <a:rPr lang="es-ES" sz="1400" i="1" dirty="0" smtClean="0"/>
              <a:t> y col. </a:t>
            </a:r>
            <a:r>
              <a:rPr lang="es-ES" sz="1400" i="1" dirty="0" err="1" smtClean="0"/>
              <a:t>PLoS</a:t>
            </a:r>
            <a:r>
              <a:rPr lang="es-ES" sz="1400" i="1" dirty="0" smtClean="0"/>
              <a:t> ONE 11(11): e016503; López-Navajas, </a:t>
            </a:r>
            <a:r>
              <a:rPr lang="es-ES" sz="1400" i="1" dirty="0"/>
              <a:t>Tesis Doctoral  http://meso.uv.es/informe/index.php</a:t>
            </a:r>
          </a:p>
        </p:txBody>
      </p:sp>
      <p:sp>
        <p:nvSpPr>
          <p:cNvPr id="17" name="1 CuadroTexto"/>
          <p:cNvSpPr txBox="1"/>
          <p:nvPr/>
        </p:nvSpPr>
        <p:spPr>
          <a:xfrm>
            <a:off x="1788921" y="2852356"/>
            <a:ext cx="648087" cy="576644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s-ES" sz="1800" dirty="0" smtClean="0">
                <a:solidFill>
                  <a:schemeClr val="bg1"/>
                </a:solidFill>
              </a:rPr>
              <a:t>74%</a:t>
            </a:r>
            <a:endParaRPr lang="es-ES" sz="1800" dirty="0">
              <a:solidFill>
                <a:schemeClr val="bg1"/>
              </a:solidFill>
            </a:endParaRPr>
          </a:p>
        </p:txBody>
      </p:sp>
      <p:sp>
        <p:nvSpPr>
          <p:cNvPr id="18" name="1 CuadroTexto"/>
          <p:cNvSpPr txBox="1"/>
          <p:nvPr/>
        </p:nvSpPr>
        <p:spPr>
          <a:xfrm>
            <a:off x="1236424" y="1844824"/>
            <a:ext cx="648087" cy="576644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s-ES" sz="1800" dirty="0" smtClean="0">
                <a:solidFill>
                  <a:schemeClr val="bg1"/>
                </a:solidFill>
              </a:rPr>
              <a:t>9%</a:t>
            </a:r>
            <a:endParaRPr lang="es-ES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2650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3" grpId="0">
        <p:bldAsOne/>
      </p:bldGraphic>
      <p:bldGraphic spid="14" grpId="0">
        <p:bldAsOne/>
      </p:bldGraphic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1029436" y="157373"/>
            <a:ext cx="62068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i="1" dirty="0" smtClean="0">
                <a:solidFill>
                  <a:prstClr val="black"/>
                </a:solidFill>
              </a:rPr>
              <a:t>Premios Nobel concedidos a científicas</a:t>
            </a:r>
            <a:endParaRPr lang="es-ES" sz="2000" i="1" dirty="0">
              <a:solidFill>
                <a:prstClr val="black"/>
              </a:solidFill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179512" y="6488668"/>
            <a:ext cx="79928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i="1" dirty="0" smtClean="0">
                <a:solidFill>
                  <a:prstClr val="black"/>
                </a:solidFill>
              </a:rPr>
              <a:t>Elaboración propia, datos de Wikipedia y Fundación Nobel, Datos actualizados a 16/10/2018</a:t>
            </a:r>
            <a:endParaRPr lang="es-ES" sz="1600" i="1" dirty="0">
              <a:solidFill>
                <a:prstClr val="black"/>
              </a:solidFill>
            </a:endParaRPr>
          </a:p>
        </p:txBody>
      </p:sp>
      <p:graphicFrame>
        <p:nvGraphicFramePr>
          <p:cNvPr id="2" name="1 Gráfico"/>
          <p:cNvGraphicFramePr/>
          <p:nvPr>
            <p:extLst>
              <p:ext uri="{D42A27DB-BD31-4B8C-83A1-F6EECF244321}">
                <p14:modId xmlns:p14="http://schemas.microsoft.com/office/powerpoint/2010/main" val="2955308298"/>
              </p:ext>
            </p:extLst>
          </p:nvPr>
        </p:nvGraphicFramePr>
        <p:xfrm>
          <a:off x="-30940" y="1013573"/>
          <a:ext cx="5383694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" name="2 Imagen"/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0" y="1988843"/>
            <a:ext cx="360000" cy="541126"/>
          </a:xfrm>
          <a:prstGeom prst="rect">
            <a:avLst/>
          </a:prstGeom>
        </p:spPr>
      </p:pic>
      <p:pic>
        <p:nvPicPr>
          <p:cNvPr id="19" name="18 Imagen"/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1" y="1988840"/>
            <a:ext cx="360000" cy="541126"/>
          </a:xfrm>
          <a:prstGeom prst="rect">
            <a:avLst/>
          </a:prstGeom>
        </p:spPr>
      </p:pic>
      <p:pic>
        <p:nvPicPr>
          <p:cNvPr id="20" name="19 Imagen"/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1" y="1988840"/>
            <a:ext cx="360000" cy="541126"/>
          </a:xfrm>
          <a:prstGeom prst="rect">
            <a:avLst/>
          </a:prstGeom>
        </p:spPr>
      </p:pic>
      <p:pic>
        <p:nvPicPr>
          <p:cNvPr id="21" name="20 Imagen"/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1" y="1988840"/>
            <a:ext cx="360000" cy="541126"/>
          </a:xfrm>
          <a:prstGeom prst="rect">
            <a:avLst/>
          </a:prstGeom>
        </p:spPr>
      </p:pic>
      <p:pic>
        <p:nvPicPr>
          <p:cNvPr id="22" name="21 Imagen"/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1" y="1988840"/>
            <a:ext cx="360000" cy="541126"/>
          </a:xfrm>
          <a:prstGeom prst="rect">
            <a:avLst/>
          </a:prstGeom>
        </p:spPr>
      </p:pic>
      <p:pic>
        <p:nvPicPr>
          <p:cNvPr id="23" name="22 Imagen"/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1" y="1988843"/>
            <a:ext cx="360000" cy="541126"/>
          </a:xfrm>
          <a:prstGeom prst="rect">
            <a:avLst/>
          </a:prstGeom>
        </p:spPr>
      </p:pic>
      <p:pic>
        <p:nvPicPr>
          <p:cNvPr id="24" name="23 Imagen"/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1988840"/>
            <a:ext cx="360000" cy="541126"/>
          </a:xfrm>
          <a:prstGeom prst="rect">
            <a:avLst/>
          </a:prstGeom>
        </p:spPr>
      </p:pic>
      <p:pic>
        <p:nvPicPr>
          <p:cNvPr id="25" name="24 Imagen"/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988840"/>
            <a:ext cx="360000" cy="541126"/>
          </a:xfrm>
          <a:prstGeom prst="rect">
            <a:avLst/>
          </a:prstGeom>
        </p:spPr>
      </p:pic>
      <p:pic>
        <p:nvPicPr>
          <p:cNvPr id="26" name="25 Imagen"/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0392" y="1988840"/>
            <a:ext cx="360000" cy="541126"/>
          </a:xfrm>
          <a:prstGeom prst="rect">
            <a:avLst/>
          </a:prstGeom>
        </p:spPr>
      </p:pic>
      <p:pic>
        <p:nvPicPr>
          <p:cNvPr id="27" name="26 Imagen"/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0432" y="1988840"/>
            <a:ext cx="360000" cy="541126"/>
          </a:xfrm>
          <a:prstGeom prst="rect">
            <a:avLst/>
          </a:prstGeom>
        </p:spPr>
      </p:pic>
      <p:pic>
        <p:nvPicPr>
          <p:cNvPr id="28" name="27 Imagen"/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1" y="2671850"/>
            <a:ext cx="360000" cy="541126"/>
          </a:xfrm>
          <a:prstGeom prst="rect">
            <a:avLst/>
          </a:prstGeom>
        </p:spPr>
      </p:pic>
      <p:pic>
        <p:nvPicPr>
          <p:cNvPr id="29" name="28 Imagen"/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2671847"/>
            <a:ext cx="360000" cy="541126"/>
          </a:xfrm>
          <a:prstGeom prst="rect">
            <a:avLst/>
          </a:prstGeom>
        </p:spPr>
      </p:pic>
      <p:pic>
        <p:nvPicPr>
          <p:cNvPr id="30" name="29 Imagen"/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2671847"/>
            <a:ext cx="360000" cy="541126"/>
          </a:xfrm>
          <a:prstGeom prst="rect">
            <a:avLst/>
          </a:prstGeom>
        </p:spPr>
      </p:pic>
      <p:pic>
        <p:nvPicPr>
          <p:cNvPr id="31" name="30 Imagen"/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2671847"/>
            <a:ext cx="360000" cy="541126"/>
          </a:xfrm>
          <a:prstGeom prst="rect">
            <a:avLst/>
          </a:prstGeom>
        </p:spPr>
      </p:pic>
      <p:pic>
        <p:nvPicPr>
          <p:cNvPr id="32" name="31 Imagen"/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2" y="2671847"/>
            <a:ext cx="360000" cy="541126"/>
          </a:xfrm>
          <a:prstGeom prst="rect">
            <a:avLst/>
          </a:prstGeom>
        </p:spPr>
      </p:pic>
      <p:pic>
        <p:nvPicPr>
          <p:cNvPr id="33" name="32 Imagen"/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2671850"/>
            <a:ext cx="360000" cy="541126"/>
          </a:xfrm>
          <a:prstGeom prst="rect">
            <a:avLst/>
          </a:prstGeom>
        </p:spPr>
      </p:pic>
      <p:pic>
        <p:nvPicPr>
          <p:cNvPr id="34" name="33 Imagen"/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3" y="2671847"/>
            <a:ext cx="360000" cy="541126"/>
          </a:xfrm>
          <a:prstGeom prst="rect">
            <a:avLst/>
          </a:prstGeom>
        </p:spPr>
      </p:pic>
      <p:pic>
        <p:nvPicPr>
          <p:cNvPr id="37" name="36 Imagen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94" y="2671847"/>
            <a:ext cx="360000" cy="541126"/>
          </a:xfrm>
          <a:prstGeom prst="rect">
            <a:avLst/>
          </a:prstGeom>
        </p:spPr>
      </p:pic>
      <p:pic>
        <p:nvPicPr>
          <p:cNvPr id="38" name="37 Imagen"/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29" y="5050252"/>
            <a:ext cx="360000" cy="541126"/>
          </a:xfrm>
          <a:prstGeom prst="rect">
            <a:avLst/>
          </a:prstGeom>
        </p:spPr>
      </p:pic>
      <p:pic>
        <p:nvPicPr>
          <p:cNvPr id="39" name="38 Imagen"/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070" y="5050249"/>
            <a:ext cx="360000" cy="541126"/>
          </a:xfrm>
          <a:prstGeom prst="rect">
            <a:avLst/>
          </a:prstGeom>
        </p:spPr>
      </p:pic>
      <p:pic>
        <p:nvPicPr>
          <p:cNvPr id="40" name="39 Imagen"/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10" y="5050249"/>
            <a:ext cx="360000" cy="541126"/>
          </a:xfrm>
          <a:prstGeom prst="rect">
            <a:avLst/>
          </a:prstGeom>
        </p:spPr>
      </p:pic>
      <p:pic>
        <p:nvPicPr>
          <p:cNvPr id="41" name="40 Imagen"/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50" y="5050249"/>
            <a:ext cx="360000" cy="541126"/>
          </a:xfrm>
          <a:prstGeom prst="rect">
            <a:avLst/>
          </a:prstGeom>
        </p:spPr>
      </p:pic>
      <p:pic>
        <p:nvPicPr>
          <p:cNvPr id="42" name="41 Imagen"/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190" y="5050249"/>
            <a:ext cx="360000" cy="541126"/>
          </a:xfrm>
          <a:prstGeom prst="rect">
            <a:avLst/>
          </a:prstGeom>
        </p:spPr>
      </p:pic>
      <p:pic>
        <p:nvPicPr>
          <p:cNvPr id="43" name="42 Imagen"/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30" y="5050252"/>
            <a:ext cx="360000" cy="541126"/>
          </a:xfrm>
          <a:prstGeom prst="rect">
            <a:avLst/>
          </a:prstGeom>
        </p:spPr>
      </p:pic>
      <p:pic>
        <p:nvPicPr>
          <p:cNvPr id="44" name="43 Imagen"/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271" y="5050249"/>
            <a:ext cx="360000" cy="541126"/>
          </a:xfrm>
          <a:prstGeom prst="rect">
            <a:avLst/>
          </a:prstGeom>
        </p:spPr>
      </p:pic>
      <p:pic>
        <p:nvPicPr>
          <p:cNvPr id="45" name="44 Imagen"/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11" y="5050249"/>
            <a:ext cx="360000" cy="541126"/>
          </a:xfrm>
          <a:prstGeom prst="rect">
            <a:avLst/>
          </a:prstGeom>
        </p:spPr>
      </p:pic>
      <p:pic>
        <p:nvPicPr>
          <p:cNvPr id="46" name="45 Imagen"/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0351" y="5050249"/>
            <a:ext cx="360000" cy="541126"/>
          </a:xfrm>
          <a:prstGeom prst="rect">
            <a:avLst/>
          </a:prstGeom>
        </p:spPr>
      </p:pic>
      <p:pic>
        <p:nvPicPr>
          <p:cNvPr id="47" name="46 Imagen"/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0391" y="5050249"/>
            <a:ext cx="360000" cy="541126"/>
          </a:xfrm>
          <a:prstGeom prst="rect">
            <a:avLst/>
          </a:prstGeom>
        </p:spPr>
      </p:pic>
      <p:pic>
        <p:nvPicPr>
          <p:cNvPr id="48" name="47 Imagen"/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30" y="5733259"/>
            <a:ext cx="360000" cy="541126"/>
          </a:xfrm>
          <a:prstGeom prst="rect">
            <a:avLst/>
          </a:prstGeom>
        </p:spPr>
      </p:pic>
      <p:pic>
        <p:nvPicPr>
          <p:cNvPr id="49" name="48 Imagen"/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071" y="5733256"/>
            <a:ext cx="360000" cy="541126"/>
          </a:xfrm>
          <a:prstGeom prst="rect">
            <a:avLst/>
          </a:prstGeom>
        </p:spPr>
      </p:pic>
      <p:pic>
        <p:nvPicPr>
          <p:cNvPr id="50" name="49 Imagen"/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11" y="5733256"/>
            <a:ext cx="360000" cy="541126"/>
          </a:xfrm>
          <a:prstGeom prst="rect">
            <a:avLst/>
          </a:prstGeom>
        </p:spPr>
      </p:pic>
      <p:pic>
        <p:nvPicPr>
          <p:cNvPr id="57" name="56 Imagen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5733256"/>
            <a:ext cx="360000" cy="541126"/>
          </a:xfrm>
          <a:prstGeom prst="rect">
            <a:avLst/>
          </a:prstGeom>
        </p:spPr>
      </p:pic>
      <p:pic>
        <p:nvPicPr>
          <p:cNvPr id="58" name="57 Imagen"/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4400042"/>
            <a:ext cx="360000" cy="541126"/>
          </a:xfrm>
          <a:prstGeom prst="rect">
            <a:avLst/>
          </a:prstGeom>
        </p:spPr>
      </p:pic>
      <p:pic>
        <p:nvPicPr>
          <p:cNvPr id="59" name="58 Imagen"/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3" y="4400039"/>
            <a:ext cx="360000" cy="541126"/>
          </a:xfrm>
          <a:prstGeom prst="rect">
            <a:avLst/>
          </a:prstGeom>
        </p:spPr>
      </p:pic>
      <p:pic>
        <p:nvPicPr>
          <p:cNvPr id="60" name="59 Imagen"/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3" y="4400039"/>
            <a:ext cx="360000" cy="541126"/>
          </a:xfrm>
          <a:prstGeom prst="rect">
            <a:avLst/>
          </a:prstGeom>
        </p:spPr>
      </p:pic>
      <p:pic>
        <p:nvPicPr>
          <p:cNvPr id="61" name="60 Imagen"/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3" y="4400039"/>
            <a:ext cx="360000" cy="541126"/>
          </a:xfrm>
          <a:prstGeom prst="rect">
            <a:avLst/>
          </a:prstGeom>
        </p:spPr>
      </p:pic>
      <p:pic>
        <p:nvPicPr>
          <p:cNvPr id="62" name="61 Imagen"/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3" y="4400039"/>
            <a:ext cx="360000" cy="541126"/>
          </a:xfrm>
          <a:prstGeom prst="rect">
            <a:avLst/>
          </a:prstGeom>
        </p:spPr>
      </p:pic>
      <p:pic>
        <p:nvPicPr>
          <p:cNvPr id="63" name="62 Imagen"/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3" y="4400042"/>
            <a:ext cx="360000" cy="541126"/>
          </a:xfrm>
          <a:prstGeom prst="rect">
            <a:avLst/>
          </a:prstGeom>
        </p:spPr>
      </p:pic>
      <p:pic>
        <p:nvPicPr>
          <p:cNvPr id="64" name="63 Imagen"/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4" y="4400039"/>
            <a:ext cx="360000" cy="541126"/>
          </a:xfrm>
          <a:prstGeom prst="rect">
            <a:avLst/>
          </a:prstGeom>
        </p:spPr>
      </p:pic>
      <p:pic>
        <p:nvPicPr>
          <p:cNvPr id="65" name="64 Imagen"/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4" y="4400039"/>
            <a:ext cx="360000" cy="541126"/>
          </a:xfrm>
          <a:prstGeom prst="rect">
            <a:avLst/>
          </a:prstGeom>
        </p:spPr>
      </p:pic>
      <p:pic>
        <p:nvPicPr>
          <p:cNvPr id="66" name="65 Imagen"/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0394" y="4400039"/>
            <a:ext cx="360000" cy="541126"/>
          </a:xfrm>
          <a:prstGeom prst="rect">
            <a:avLst/>
          </a:prstGeom>
        </p:spPr>
      </p:pic>
      <p:pic>
        <p:nvPicPr>
          <p:cNvPr id="67" name="66 Imagen"/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0434" y="4400039"/>
            <a:ext cx="360000" cy="541126"/>
          </a:xfrm>
          <a:prstGeom prst="rect">
            <a:avLst/>
          </a:prstGeom>
        </p:spPr>
      </p:pic>
      <p:pic>
        <p:nvPicPr>
          <p:cNvPr id="68" name="67 Imagen"/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3789043"/>
            <a:ext cx="360000" cy="541126"/>
          </a:xfrm>
          <a:prstGeom prst="rect">
            <a:avLst/>
          </a:prstGeom>
        </p:spPr>
      </p:pic>
      <p:pic>
        <p:nvPicPr>
          <p:cNvPr id="69" name="68 Imagen"/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3" y="3789040"/>
            <a:ext cx="360000" cy="541126"/>
          </a:xfrm>
          <a:prstGeom prst="rect">
            <a:avLst/>
          </a:prstGeom>
        </p:spPr>
      </p:pic>
      <p:pic>
        <p:nvPicPr>
          <p:cNvPr id="70" name="69 Imagen"/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3" y="3789040"/>
            <a:ext cx="360000" cy="541126"/>
          </a:xfrm>
          <a:prstGeom prst="rect">
            <a:avLst/>
          </a:prstGeom>
        </p:spPr>
      </p:pic>
      <p:pic>
        <p:nvPicPr>
          <p:cNvPr id="71" name="70 Imagen"/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3" y="3789040"/>
            <a:ext cx="360000" cy="541126"/>
          </a:xfrm>
          <a:prstGeom prst="rect">
            <a:avLst/>
          </a:prstGeom>
        </p:spPr>
      </p:pic>
      <p:pic>
        <p:nvPicPr>
          <p:cNvPr id="72" name="71 Imagen"/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3" y="3789040"/>
            <a:ext cx="360000" cy="541126"/>
          </a:xfrm>
          <a:prstGeom prst="rect">
            <a:avLst/>
          </a:prstGeom>
        </p:spPr>
      </p:pic>
      <p:pic>
        <p:nvPicPr>
          <p:cNvPr id="73" name="72 Imagen"/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3" y="3789043"/>
            <a:ext cx="360000" cy="541126"/>
          </a:xfrm>
          <a:prstGeom prst="rect">
            <a:avLst/>
          </a:prstGeom>
        </p:spPr>
      </p:pic>
      <p:pic>
        <p:nvPicPr>
          <p:cNvPr id="74" name="73 Imagen"/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4" y="3789040"/>
            <a:ext cx="360000" cy="541126"/>
          </a:xfrm>
          <a:prstGeom prst="rect">
            <a:avLst/>
          </a:prstGeom>
        </p:spPr>
      </p:pic>
      <p:pic>
        <p:nvPicPr>
          <p:cNvPr id="75" name="74 Imagen"/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4" y="3789040"/>
            <a:ext cx="360000" cy="541126"/>
          </a:xfrm>
          <a:prstGeom prst="rect">
            <a:avLst/>
          </a:prstGeom>
        </p:spPr>
      </p:pic>
      <p:pic>
        <p:nvPicPr>
          <p:cNvPr id="76" name="75 Imagen"/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0394" y="3789040"/>
            <a:ext cx="360000" cy="541126"/>
          </a:xfrm>
          <a:prstGeom prst="rect">
            <a:avLst/>
          </a:prstGeom>
        </p:spPr>
      </p:pic>
      <p:pic>
        <p:nvPicPr>
          <p:cNvPr id="77" name="76 Imagen"/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0434" y="3789040"/>
            <a:ext cx="360000" cy="541126"/>
          </a:xfrm>
          <a:prstGeom prst="rect">
            <a:avLst/>
          </a:prstGeom>
        </p:spPr>
      </p:pic>
      <p:sp>
        <p:nvSpPr>
          <p:cNvPr id="78" name="77 CuadroTexto"/>
          <p:cNvSpPr txBox="1"/>
          <p:nvPr/>
        </p:nvSpPr>
        <p:spPr>
          <a:xfrm>
            <a:off x="4865398" y="1412776"/>
            <a:ext cx="42786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i="1" dirty="0" smtClean="0">
                <a:solidFill>
                  <a:prstClr val="black"/>
                </a:solidFill>
              </a:rPr>
              <a:t>Solo un 5.6% de los premiados es mujer</a:t>
            </a:r>
            <a:endParaRPr lang="es-ES" sz="2000" i="1" dirty="0">
              <a:solidFill>
                <a:prstClr val="black"/>
              </a:solidFill>
            </a:endParaRPr>
          </a:p>
        </p:txBody>
      </p:sp>
      <p:sp>
        <p:nvSpPr>
          <p:cNvPr id="79" name="78 CuadroTexto"/>
          <p:cNvSpPr txBox="1"/>
          <p:nvPr/>
        </p:nvSpPr>
        <p:spPr>
          <a:xfrm>
            <a:off x="4716016" y="3388930"/>
            <a:ext cx="44435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i="1" dirty="0" smtClean="0">
                <a:solidFill>
                  <a:prstClr val="black"/>
                </a:solidFill>
              </a:rPr>
              <a:t>Solo un 3.0% en las categorías de ciencia</a:t>
            </a:r>
            <a:endParaRPr lang="es-ES" sz="2000" i="1" dirty="0">
              <a:solidFill>
                <a:prstClr val="black"/>
              </a:solidFill>
            </a:endParaRPr>
          </a:p>
        </p:txBody>
      </p:sp>
      <p:sp>
        <p:nvSpPr>
          <p:cNvPr id="80" name="79 CuadroTexto"/>
          <p:cNvSpPr txBox="1"/>
          <p:nvPr/>
        </p:nvSpPr>
        <p:spPr>
          <a:xfrm>
            <a:off x="179512" y="5805264"/>
            <a:ext cx="39964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i="1" dirty="0" smtClean="0">
                <a:solidFill>
                  <a:prstClr val="black"/>
                </a:solidFill>
              </a:rPr>
              <a:t>2018, 51/904 premios ganados por mujeres</a:t>
            </a:r>
            <a:endParaRPr lang="es-ES" sz="1600" i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134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029436" y="157373"/>
            <a:ext cx="62068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i="1" dirty="0" smtClean="0">
                <a:solidFill>
                  <a:prstClr val="black"/>
                </a:solidFill>
              </a:rPr>
              <a:t>Premios Nobel: evolución temporal (% de premiadas)</a:t>
            </a:r>
            <a:endParaRPr lang="es-ES" sz="2000" i="1" dirty="0">
              <a:solidFill>
                <a:prstClr val="black"/>
              </a:solidFill>
            </a:endParaRPr>
          </a:p>
        </p:txBody>
      </p:sp>
      <p:graphicFrame>
        <p:nvGraphicFramePr>
          <p:cNvPr id="3" name="2 Gráfico"/>
          <p:cNvGraphicFramePr/>
          <p:nvPr>
            <p:extLst>
              <p:ext uri="{D42A27DB-BD31-4B8C-83A1-F6EECF244321}">
                <p14:modId xmlns:p14="http://schemas.microsoft.com/office/powerpoint/2010/main" val="3628663454"/>
              </p:ext>
            </p:extLst>
          </p:nvPr>
        </p:nvGraphicFramePr>
        <p:xfrm>
          <a:off x="683568" y="1397000"/>
          <a:ext cx="7344816" cy="50563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3 CuadroTexto"/>
          <p:cNvSpPr txBox="1"/>
          <p:nvPr/>
        </p:nvSpPr>
        <p:spPr>
          <a:xfrm>
            <a:off x="1043608" y="764704"/>
            <a:ext cx="65730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>
                <a:solidFill>
                  <a:prstClr val="black"/>
                </a:solidFill>
              </a:rPr>
              <a:t>En 2016 y 2017 ninguna mujer fue galardonada con el Premio Nobel.</a:t>
            </a:r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179512" y="6488668"/>
            <a:ext cx="79928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i="1" dirty="0" smtClean="0">
                <a:solidFill>
                  <a:prstClr val="black"/>
                </a:solidFill>
              </a:rPr>
              <a:t>Elaboración propia, datos de Wikipedia y Fundación Nobel, Datos actualizados a 16/10/2018</a:t>
            </a:r>
            <a:endParaRPr lang="es-ES" sz="1600" i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36315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029436" y="157373"/>
            <a:ext cx="62068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i="1" dirty="0" smtClean="0">
                <a:solidFill>
                  <a:prstClr val="black"/>
                </a:solidFill>
              </a:rPr>
              <a:t>En casa…</a:t>
            </a:r>
            <a:endParaRPr lang="es-ES" sz="2000" i="1" dirty="0">
              <a:solidFill>
                <a:prstClr val="black"/>
              </a:solidFill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899592" y="967633"/>
            <a:ext cx="29378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>
                <a:solidFill>
                  <a:srgbClr val="4BB3A7"/>
                </a:solidFill>
              </a:rPr>
              <a:t>Premios Princesa de Asturias</a:t>
            </a:r>
            <a:endParaRPr lang="es-ES" dirty="0">
              <a:solidFill>
                <a:srgbClr val="4BB3A7"/>
              </a:solidFill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1763688" y="1412776"/>
            <a:ext cx="634421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prstClr val="black"/>
                </a:solidFill>
              </a:rPr>
              <a:t>Solo 4 mujeres han recibido el premio de investigación científica y técnica (5.6%)</a:t>
            </a:r>
          </a:p>
          <a:p>
            <a:endParaRPr lang="es-ES" dirty="0" smtClean="0">
              <a:solidFill>
                <a:prstClr val="black"/>
              </a:solidFill>
            </a:endParaRPr>
          </a:p>
          <a:p>
            <a:r>
              <a:rPr lang="es-ES" dirty="0" smtClean="0">
                <a:solidFill>
                  <a:prstClr val="black"/>
                </a:solidFill>
              </a:rPr>
              <a:t>Globalmente solo el 13.3% de los premiados son mujeres</a:t>
            </a:r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179512" y="6165304"/>
            <a:ext cx="89644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i="1" dirty="0" smtClean="0">
                <a:solidFill>
                  <a:prstClr val="black"/>
                </a:solidFill>
              </a:rPr>
              <a:t>Elaboración propia, datos de Fundación Princesa de Asturias a 1/10/2018, premios personales excluyendo instituciones</a:t>
            </a:r>
          </a:p>
          <a:p>
            <a:r>
              <a:rPr lang="es-ES" sz="1400" i="1" dirty="0" smtClean="0">
                <a:solidFill>
                  <a:prstClr val="black"/>
                </a:solidFill>
              </a:rPr>
              <a:t>Datos de la Fundación Premios Rey Jaime I a 1/10/2018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1155870" y="3223527"/>
            <a:ext cx="16451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>
                <a:solidFill>
                  <a:srgbClr val="4BB3A7"/>
                </a:solidFill>
              </a:rPr>
              <a:t>Premios Jaime I</a:t>
            </a:r>
          </a:p>
          <a:p>
            <a:r>
              <a:rPr lang="es-ES" dirty="0" smtClean="0">
                <a:solidFill>
                  <a:prstClr val="black"/>
                </a:solidFill>
              </a:rPr>
              <a:t>10% premiadas</a:t>
            </a:r>
            <a:endParaRPr lang="es-ES" dirty="0">
              <a:solidFill>
                <a:prstClr val="black"/>
              </a:solidFill>
            </a:endParaRPr>
          </a:p>
        </p:txBody>
      </p:sp>
      <p:graphicFrame>
        <p:nvGraphicFramePr>
          <p:cNvPr id="7" name="6 Gráfico"/>
          <p:cNvGraphicFramePr/>
          <p:nvPr>
            <p:extLst>
              <p:ext uri="{D42A27DB-BD31-4B8C-83A1-F6EECF244321}">
                <p14:modId xmlns:p14="http://schemas.microsoft.com/office/powerpoint/2010/main" val="4128639598"/>
              </p:ext>
            </p:extLst>
          </p:nvPr>
        </p:nvGraphicFramePr>
        <p:xfrm>
          <a:off x="3333392" y="3104093"/>
          <a:ext cx="5174368" cy="30190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55" y="3245355"/>
            <a:ext cx="1081088" cy="10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5" r="19833"/>
          <a:stretch/>
        </p:blipFill>
        <p:spPr bwMode="auto">
          <a:xfrm>
            <a:off x="120704" y="1336965"/>
            <a:ext cx="1557775" cy="1182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7046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029436" y="157373"/>
            <a:ext cx="62068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i="1" dirty="0" smtClean="0">
                <a:solidFill>
                  <a:prstClr val="black"/>
                </a:solidFill>
              </a:rPr>
              <a:t>No son solo cifras…</a:t>
            </a:r>
            <a:endParaRPr lang="es-ES" sz="2000" i="1" dirty="0">
              <a:solidFill>
                <a:prstClr val="black"/>
              </a:solidFill>
            </a:endParaRPr>
          </a:p>
        </p:txBody>
      </p:sp>
      <p:pic>
        <p:nvPicPr>
          <p:cNvPr id="7" name="Picture 15" descr="Marie Curie, Nobel Laureate in Physics 1903 and in Chemistry 1911, in her laboratory at the Radium Institute in Paris, France, 1921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217" y="1272513"/>
            <a:ext cx="2650077" cy="1543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3" descr="Maria Goeppert-Mayer, Nobel Laureate in Physics 1963, being escorted to the Nobel Banquet by King Gustaf VI Adolf of Sweden, 10 December 1963.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219"/>
          <a:stretch/>
        </p:blipFill>
        <p:spPr bwMode="auto">
          <a:xfrm>
            <a:off x="579217" y="3860609"/>
            <a:ext cx="2526696" cy="2736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9 CuadroTexto"/>
          <p:cNvSpPr txBox="1"/>
          <p:nvPr/>
        </p:nvSpPr>
        <p:spPr>
          <a:xfrm>
            <a:off x="568066" y="3556017"/>
            <a:ext cx="32585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 err="1" smtClean="0">
                <a:solidFill>
                  <a:srgbClr val="00BCB4"/>
                </a:solidFill>
              </a:rPr>
              <a:t>Maria</a:t>
            </a:r>
            <a:r>
              <a:rPr lang="es-ES" sz="1400" b="1" dirty="0" smtClean="0">
                <a:solidFill>
                  <a:srgbClr val="00BCB4"/>
                </a:solidFill>
              </a:rPr>
              <a:t> </a:t>
            </a:r>
            <a:r>
              <a:rPr lang="es-ES" sz="1400" b="1" dirty="0" err="1" smtClean="0">
                <a:solidFill>
                  <a:srgbClr val="00BCB4"/>
                </a:solidFill>
              </a:rPr>
              <a:t>Goeppert</a:t>
            </a:r>
            <a:r>
              <a:rPr lang="es-ES" sz="1400" b="1" dirty="0" smtClean="0">
                <a:solidFill>
                  <a:srgbClr val="00BCB4"/>
                </a:solidFill>
              </a:rPr>
              <a:t>-Mayer</a:t>
            </a:r>
            <a:endParaRPr lang="es-ES" sz="1400" b="1" dirty="0">
              <a:solidFill>
                <a:srgbClr val="00BCB4"/>
              </a:solidFill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579217" y="964736"/>
            <a:ext cx="10659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 smtClean="0">
                <a:solidFill>
                  <a:srgbClr val="00BCB4"/>
                </a:solidFill>
              </a:rPr>
              <a:t>Marie Curie</a:t>
            </a:r>
            <a:endParaRPr lang="es-ES" sz="1400" b="1" dirty="0">
              <a:solidFill>
                <a:srgbClr val="00BCB4"/>
              </a:solidFill>
            </a:endParaRPr>
          </a:p>
        </p:txBody>
      </p:sp>
      <p:sp>
        <p:nvSpPr>
          <p:cNvPr id="18" name="17 Rectángulo"/>
          <p:cNvSpPr/>
          <p:nvPr/>
        </p:nvSpPr>
        <p:spPr>
          <a:xfrm>
            <a:off x="469795" y="6597352"/>
            <a:ext cx="460851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>
                <a:solidFill>
                  <a:prstClr val="black"/>
                </a:solidFill>
              </a:rPr>
              <a:t>(1963) </a:t>
            </a:r>
            <a:r>
              <a:rPr lang="en-US" sz="1400" dirty="0" err="1" smtClean="0">
                <a:solidFill>
                  <a:prstClr val="black"/>
                </a:solidFill>
              </a:rPr>
              <a:t>Por</a:t>
            </a:r>
            <a:r>
              <a:rPr lang="en-US" sz="1400" dirty="0" smtClean="0">
                <a:solidFill>
                  <a:prstClr val="black"/>
                </a:solidFill>
              </a:rPr>
              <a:t> </a:t>
            </a:r>
            <a:r>
              <a:rPr lang="en-US" sz="1400" dirty="0" err="1" smtClean="0">
                <a:solidFill>
                  <a:prstClr val="black"/>
                </a:solidFill>
              </a:rPr>
              <a:t>su</a:t>
            </a:r>
            <a:r>
              <a:rPr lang="en-US" sz="1400" dirty="0" smtClean="0">
                <a:solidFill>
                  <a:prstClr val="black"/>
                </a:solidFill>
              </a:rPr>
              <a:t> </a:t>
            </a:r>
            <a:r>
              <a:rPr lang="en-US" sz="1400" dirty="0" err="1" smtClean="0">
                <a:solidFill>
                  <a:prstClr val="black"/>
                </a:solidFill>
              </a:rPr>
              <a:t>modelo</a:t>
            </a:r>
            <a:r>
              <a:rPr lang="en-US" sz="1400" dirty="0" smtClean="0">
                <a:solidFill>
                  <a:prstClr val="black"/>
                </a:solidFill>
              </a:rPr>
              <a:t> de </a:t>
            </a:r>
            <a:r>
              <a:rPr lang="en-US" sz="1400" dirty="0" err="1" smtClean="0">
                <a:solidFill>
                  <a:prstClr val="black"/>
                </a:solidFill>
              </a:rPr>
              <a:t>capas</a:t>
            </a:r>
            <a:r>
              <a:rPr lang="en-US" sz="1400" dirty="0" smtClean="0">
                <a:solidFill>
                  <a:prstClr val="black"/>
                </a:solidFill>
              </a:rPr>
              <a:t> nuclear</a:t>
            </a:r>
            <a:endParaRPr lang="es-ES" sz="1400" dirty="0">
              <a:solidFill>
                <a:prstClr val="black"/>
              </a:solidFill>
            </a:endParaRPr>
          </a:p>
        </p:txBody>
      </p:sp>
      <p:sp>
        <p:nvSpPr>
          <p:cNvPr id="19" name="18 Rectángulo"/>
          <p:cNvSpPr/>
          <p:nvPr/>
        </p:nvSpPr>
        <p:spPr>
          <a:xfrm>
            <a:off x="467544" y="2780928"/>
            <a:ext cx="410445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>
                <a:solidFill>
                  <a:prstClr val="black"/>
                </a:solidFill>
              </a:rPr>
              <a:t>(1903) </a:t>
            </a:r>
            <a:r>
              <a:rPr lang="en-US" sz="1400" dirty="0" err="1" smtClean="0">
                <a:solidFill>
                  <a:prstClr val="black"/>
                </a:solidFill>
              </a:rPr>
              <a:t>En</a:t>
            </a:r>
            <a:r>
              <a:rPr lang="en-US" sz="1400" dirty="0" smtClean="0">
                <a:solidFill>
                  <a:prstClr val="black"/>
                </a:solidFill>
              </a:rPr>
              <a:t> </a:t>
            </a:r>
            <a:r>
              <a:rPr lang="en-US" sz="1400" dirty="0" err="1" smtClean="0">
                <a:solidFill>
                  <a:prstClr val="black"/>
                </a:solidFill>
              </a:rPr>
              <a:t>reconocimiento</a:t>
            </a:r>
            <a:r>
              <a:rPr lang="en-US" sz="1400" dirty="0" smtClean="0">
                <a:solidFill>
                  <a:prstClr val="black"/>
                </a:solidFill>
              </a:rPr>
              <a:t> al </a:t>
            </a:r>
            <a:r>
              <a:rPr lang="en-US" sz="1400" dirty="0" err="1" smtClean="0">
                <a:solidFill>
                  <a:prstClr val="black"/>
                </a:solidFill>
              </a:rPr>
              <a:t>extraordinario</a:t>
            </a:r>
            <a:r>
              <a:rPr lang="en-US" sz="1400" dirty="0" smtClean="0">
                <a:solidFill>
                  <a:prstClr val="black"/>
                </a:solidFill>
              </a:rPr>
              <a:t> </a:t>
            </a:r>
            <a:r>
              <a:rPr lang="en-US" sz="1400" dirty="0" err="1" smtClean="0">
                <a:solidFill>
                  <a:prstClr val="black"/>
                </a:solidFill>
              </a:rPr>
              <a:t>servicio</a:t>
            </a:r>
            <a:r>
              <a:rPr lang="en-US" sz="1400" dirty="0" smtClean="0">
                <a:solidFill>
                  <a:prstClr val="black"/>
                </a:solidFill>
              </a:rPr>
              <a:t> </a:t>
            </a:r>
            <a:r>
              <a:rPr lang="en-US" sz="1400" dirty="0" err="1" smtClean="0">
                <a:solidFill>
                  <a:prstClr val="black"/>
                </a:solidFill>
              </a:rPr>
              <a:t>realizado</a:t>
            </a:r>
            <a:r>
              <a:rPr lang="en-US" sz="1400" dirty="0" smtClean="0">
                <a:solidFill>
                  <a:prstClr val="black"/>
                </a:solidFill>
              </a:rPr>
              <a:t> </a:t>
            </a:r>
            <a:r>
              <a:rPr lang="en-US" sz="1400" dirty="0" err="1" smtClean="0">
                <a:solidFill>
                  <a:prstClr val="black"/>
                </a:solidFill>
              </a:rPr>
              <a:t>en</a:t>
            </a:r>
            <a:r>
              <a:rPr lang="en-US" sz="1400" dirty="0" smtClean="0">
                <a:solidFill>
                  <a:prstClr val="black"/>
                </a:solidFill>
              </a:rPr>
              <a:t> la </a:t>
            </a:r>
            <a:r>
              <a:rPr lang="en-US" sz="1400" dirty="0" err="1" smtClean="0">
                <a:solidFill>
                  <a:prstClr val="black"/>
                </a:solidFill>
              </a:rPr>
              <a:t>investigación</a:t>
            </a:r>
            <a:r>
              <a:rPr lang="en-US" sz="1400" dirty="0" smtClean="0">
                <a:solidFill>
                  <a:prstClr val="black"/>
                </a:solidFill>
              </a:rPr>
              <a:t> del </a:t>
            </a:r>
            <a:r>
              <a:rPr lang="en-US" sz="1400" dirty="0" err="1" smtClean="0">
                <a:solidFill>
                  <a:prstClr val="black"/>
                </a:solidFill>
              </a:rPr>
              <a:t>fenómeno</a:t>
            </a:r>
            <a:r>
              <a:rPr lang="en-US" sz="1400" dirty="0" smtClean="0">
                <a:solidFill>
                  <a:prstClr val="black"/>
                </a:solidFill>
              </a:rPr>
              <a:t> de </a:t>
            </a:r>
            <a:r>
              <a:rPr lang="en-US" sz="1400" dirty="0" err="1" smtClean="0">
                <a:solidFill>
                  <a:prstClr val="black"/>
                </a:solidFill>
              </a:rPr>
              <a:t>radiación</a:t>
            </a:r>
            <a:r>
              <a:rPr lang="en-US" sz="1400" dirty="0" smtClean="0">
                <a:solidFill>
                  <a:prstClr val="black"/>
                </a:solidFill>
              </a:rPr>
              <a:t> </a:t>
            </a:r>
            <a:r>
              <a:rPr lang="en-US" sz="1400" dirty="0" err="1" smtClean="0">
                <a:solidFill>
                  <a:prstClr val="black"/>
                </a:solidFill>
              </a:rPr>
              <a:t>descubierto</a:t>
            </a:r>
            <a:r>
              <a:rPr lang="en-US" sz="1400" dirty="0" smtClean="0">
                <a:solidFill>
                  <a:prstClr val="black"/>
                </a:solidFill>
              </a:rPr>
              <a:t> </a:t>
            </a:r>
            <a:r>
              <a:rPr lang="en-US" sz="1400" dirty="0" err="1" smtClean="0">
                <a:solidFill>
                  <a:prstClr val="black"/>
                </a:solidFill>
              </a:rPr>
              <a:t>por</a:t>
            </a:r>
            <a:r>
              <a:rPr lang="en-US" sz="1400" dirty="0" smtClean="0">
                <a:solidFill>
                  <a:prstClr val="black"/>
                </a:solidFill>
              </a:rPr>
              <a:t> el </a:t>
            </a:r>
            <a:r>
              <a:rPr lang="en-US" sz="1400" dirty="0" err="1" smtClean="0">
                <a:solidFill>
                  <a:prstClr val="black"/>
                </a:solidFill>
              </a:rPr>
              <a:t>Profesor</a:t>
            </a:r>
            <a:r>
              <a:rPr lang="en-US" sz="1400" dirty="0" smtClean="0">
                <a:solidFill>
                  <a:prstClr val="black"/>
                </a:solidFill>
              </a:rPr>
              <a:t> Henri Becquerel</a:t>
            </a:r>
            <a:endParaRPr lang="es-ES" sz="1400" dirty="0">
              <a:solidFill>
                <a:prstClr val="black"/>
              </a:solidFill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827584" y="620688"/>
            <a:ext cx="62068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i="1" dirty="0" smtClean="0">
                <a:solidFill>
                  <a:prstClr val="black"/>
                </a:solidFill>
              </a:rPr>
              <a:t>Premios Nobel de Física</a:t>
            </a:r>
            <a:endParaRPr lang="es-ES" sz="2000" i="1" dirty="0">
              <a:solidFill>
                <a:prstClr val="black"/>
              </a:solidFill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426"/>
          <a:stretch/>
        </p:blipFill>
        <p:spPr bwMode="auto">
          <a:xfrm>
            <a:off x="5982713" y="1609643"/>
            <a:ext cx="2203384" cy="3691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13 CuadroTexto"/>
          <p:cNvSpPr txBox="1"/>
          <p:nvPr/>
        </p:nvSpPr>
        <p:spPr>
          <a:xfrm>
            <a:off x="5955661" y="1167077"/>
            <a:ext cx="23587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 err="1" smtClean="0">
                <a:solidFill>
                  <a:srgbClr val="00BCB4"/>
                </a:solidFill>
              </a:rPr>
              <a:t>Donna</a:t>
            </a:r>
            <a:r>
              <a:rPr lang="es-ES" sz="1400" b="1" dirty="0" smtClean="0">
                <a:solidFill>
                  <a:srgbClr val="00BCB4"/>
                </a:solidFill>
              </a:rPr>
              <a:t> </a:t>
            </a:r>
            <a:r>
              <a:rPr lang="es-ES" sz="1400" b="1" dirty="0" err="1" smtClean="0">
                <a:solidFill>
                  <a:srgbClr val="00BCB4"/>
                </a:solidFill>
              </a:rPr>
              <a:t>Strickland</a:t>
            </a:r>
            <a:r>
              <a:rPr lang="es-ES" sz="1400" b="1" dirty="0" smtClean="0">
                <a:solidFill>
                  <a:srgbClr val="00BCB4"/>
                </a:solidFill>
              </a:rPr>
              <a:t> (2018)</a:t>
            </a:r>
            <a:endParaRPr lang="es-ES" sz="1400" b="1" dirty="0">
              <a:solidFill>
                <a:srgbClr val="00BCB4"/>
              </a:solidFill>
            </a:endParaRPr>
          </a:p>
        </p:txBody>
      </p:sp>
      <p:sp>
        <p:nvSpPr>
          <p:cNvPr id="15" name="14 Rectángulo"/>
          <p:cNvSpPr/>
          <p:nvPr/>
        </p:nvSpPr>
        <p:spPr>
          <a:xfrm>
            <a:off x="5220072" y="5445224"/>
            <a:ext cx="352839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>
                <a:solidFill>
                  <a:prstClr val="black"/>
                </a:solidFill>
              </a:rPr>
              <a:t>P</a:t>
            </a:r>
            <a:r>
              <a:rPr lang="es-ES" sz="1400" dirty="0" err="1" smtClean="0"/>
              <a:t>or</a:t>
            </a:r>
            <a:r>
              <a:rPr lang="es-ES" sz="1400" dirty="0" smtClean="0"/>
              <a:t> </a:t>
            </a:r>
            <a:r>
              <a:rPr lang="es-ES" sz="1400" dirty="0"/>
              <a:t>sus trabajos para desarrollar herramientas basadas en la </a:t>
            </a:r>
            <a:r>
              <a:rPr lang="es-ES" sz="1400" dirty="0" smtClean="0"/>
              <a:t>luz, por </a:t>
            </a:r>
            <a:r>
              <a:rPr lang="es-ES" sz="1400" dirty="0"/>
              <a:t>el desarrollo de </a:t>
            </a:r>
            <a:r>
              <a:rPr lang="es-ES" sz="1400" b="1" dirty="0" smtClean="0"/>
              <a:t>un </a:t>
            </a:r>
            <a:r>
              <a:rPr lang="es-ES" sz="1400" b="1" dirty="0"/>
              <a:t>método para generar pulsos ópticos ultracortos y de alta intensidad</a:t>
            </a:r>
            <a:endParaRPr lang="es-ES" sz="1400" dirty="0">
              <a:solidFill>
                <a:prstClr val="black"/>
              </a:solidFill>
            </a:endParaRPr>
          </a:p>
        </p:txBody>
      </p:sp>
      <p:sp>
        <p:nvSpPr>
          <p:cNvPr id="16" name="15 Rectángulo"/>
          <p:cNvSpPr/>
          <p:nvPr/>
        </p:nvSpPr>
        <p:spPr>
          <a:xfrm>
            <a:off x="5150315" y="820743"/>
            <a:ext cx="3598149" cy="5704601"/>
          </a:xfrm>
          <a:prstGeom prst="rect">
            <a:avLst/>
          </a:prstGeom>
          <a:noFill/>
          <a:ln>
            <a:solidFill>
              <a:srgbClr val="4BB3A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47322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029436" y="157373"/>
            <a:ext cx="62068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i="1" dirty="0" smtClean="0">
                <a:solidFill>
                  <a:prstClr val="black"/>
                </a:solidFill>
              </a:rPr>
              <a:t>No son solo cifras…</a:t>
            </a:r>
            <a:endParaRPr lang="es-ES" sz="2000" i="1" dirty="0">
              <a:solidFill>
                <a:prstClr val="black"/>
              </a:solidFill>
            </a:endParaRPr>
          </a:p>
        </p:txBody>
      </p:sp>
      <p:pic>
        <p:nvPicPr>
          <p:cNvPr id="3" name="Picture 11" descr="http://www.radiochemistry.org/nuclearmedicine/pioneers/images/joliot-curi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7426" y="977934"/>
            <a:ext cx="2857500" cy="2105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3933056"/>
            <a:ext cx="2628900" cy="174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4 CuadroTexto"/>
          <p:cNvSpPr txBox="1"/>
          <p:nvPr/>
        </p:nvSpPr>
        <p:spPr>
          <a:xfrm>
            <a:off x="3281457" y="5625075"/>
            <a:ext cx="12241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 smtClean="0">
                <a:solidFill>
                  <a:srgbClr val="00BCB4"/>
                </a:solidFill>
              </a:rPr>
              <a:t>Ada </a:t>
            </a:r>
            <a:r>
              <a:rPr lang="es-ES" sz="1400" b="1" dirty="0" err="1" smtClean="0">
                <a:solidFill>
                  <a:srgbClr val="00BCB4"/>
                </a:solidFill>
              </a:rPr>
              <a:t>Yonath</a:t>
            </a:r>
            <a:endParaRPr lang="es-ES" sz="1400" b="1" dirty="0">
              <a:solidFill>
                <a:srgbClr val="00BCB4"/>
              </a:solidFill>
            </a:endParaRPr>
          </a:p>
        </p:txBody>
      </p:sp>
      <p:pic>
        <p:nvPicPr>
          <p:cNvPr id="7" name="Picture 15" descr="Marie Curie, Nobel Laureate in Physics 1903 and in Chemistry 1911, in her laboratory at the Radium Institute in Paris, France, 1921.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710" y="1258580"/>
            <a:ext cx="2650077" cy="1543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7 CuadroTexto"/>
          <p:cNvSpPr txBox="1"/>
          <p:nvPr/>
        </p:nvSpPr>
        <p:spPr>
          <a:xfrm>
            <a:off x="7668344" y="1566357"/>
            <a:ext cx="1584176" cy="3077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sz="1400" b="1" dirty="0" err="1" smtClean="0">
                <a:solidFill>
                  <a:srgbClr val="00BCB4"/>
                </a:solidFill>
              </a:rPr>
              <a:t>Irène</a:t>
            </a:r>
            <a:r>
              <a:rPr lang="es-ES" sz="1400" b="1" dirty="0" smtClean="0">
                <a:solidFill>
                  <a:srgbClr val="00BCB4"/>
                </a:solidFill>
              </a:rPr>
              <a:t> Joliot-Curie</a:t>
            </a:r>
            <a:endParaRPr lang="es-ES" sz="1400" b="1" dirty="0">
              <a:solidFill>
                <a:srgbClr val="00BCB4"/>
              </a:solidFill>
            </a:endParaRPr>
          </a:p>
        </p:txBody>
      </p:sp>
      <p:pic>
        <p:nvPicPr>
          <p:cNvPr id="11" name="Picture 1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489" y="3949241"/>
            <a:ext cx="2465770" cy="14363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11 CuadroTexto"/>
          <p:cNvSpPr txBox="1"/>
          <p:nvPr/>
        </p:nvSpPr>
        <p:spPr>
          <a:xfrm>
            <a:off x="615797" y="5382009"/>
            <a:ext cx="1699493" cy="3077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sz="1400" b="1" dirty="0" err="1" smtClean="0">
                <a:solidFill>
                  <a:srgbClr val="00BCB4"/>
                </a:solidFill>
              </a:rPr>
              <a:t>Dorothy</a:t>
            </a:r>
            <a:r>
              <a:rPr lang="es-ES" sz="1400" b="1" dirty="0" smtClean="0">
                <a:solidFill>
                  <a:srgbClr val="00BCB4"/>
                </a:solidFill>
              </a:rPr>
              <a:t> </a:t>
            </a:r>
            <a:r>
              <a:rPr lang="es-ES" sz="1400" b="1" dirty="0" err="1" smtClean="0">
                <a:solidFill>
                  <a:srgbClr val="00BCB4"/>
                </a:solidFill>
              </a:rPr>
              <a:t>Crowfoot</a:t>
            </a:r>
            <a:endParaRPr lang="es-ES" sz="1400" b="1" dirty="0">
              <a:solidFill>
                <a:srgbClr val="00BCB4"/>
              </a:solidFill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3285990" y="1258580"/>
            <a:ext cx="10659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 smtClean="0">
                <a:solidFill>
                  <a:srgbClr val="00BCB4"/>
                </a:solidFill>
              </a:rPr>
              <a:t>Marie Curie</a:t>
            </a:r>
            <a:endParaRPr lang="es-ES" sz="1400" b="1" dirty="0">
              <a:solidFill>
                <a:srgbClr val="00BCB4"/>
              </a:solidFill>
            </a:endParaRPr>
          </a:p>
        </p:txBody>
      </p:sp>
      <p:sp>
        <p:nvSpPr>
          <p:cNvPr id="20" name="19 Rectángulo"/>
          <p:cNvSpPr/>
          <p:nvPr/>
        </p:nvSpPr>
        <p:spPr>
          <a:xfrm>
            <a:off x="3180051" y="6059535"/>
            <a:ext cx="265108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>
                <a:solidFill>
                  <a:prstClr val="black"/>
                </a:solidFill>
              </a:rPr>
              <a:t>(2009) </a:t>
            </a:r>
            <a:r>
              <a:rPr lang="en-US" sz="1200" dirty="0" err="1" smtClean="0">
                <a:solidFill>
                  <a:prstClr val="black"/>
                </a:solidFill>
              </a:rPr>
              <a:t>Por</a:t>
            </a:r>
            <a:r>
              <a:rPr lang="en-US" sz="1200" dirty="0" smtClean="0">
                <a:solidFill>
                  <a:prstClr val="black"/>
                </a:solidFill>
              </a:rPr>
              <a:t> </a:t>
            </a:r>
            <a:r>
              <a:rPr lang="en-US" sz="1200" dirty="0" err="1" smtClean="0">
                <a:solidFill>
                  <a:prstClr val="black"/>
                </a:solidFill>
              </a:rPr>
              <a:t>sus</a:t>
            </a:r>
            <a:r>
              <a:rPr lang="en-US" sz="1200" dirty="0" smtClean="0">
                <a:solidFill>
                  <a:prstClr val="black"/>
                </a:solidFill>
              </a:rPr>
              <a:t> </a:t>
            </a:r>
            <a:r>
              <a:rPr lang="en-US" sz="1200" dirty="0" err="1" smtClean="0">
                <a:solidFill>
                  <a:prstClr val="black"/>
                </a:solidFill>
              </a:rPr>
              <a:t>estudios</a:t>
            </a:r>
            <a:r>
              <a:rPr lang="en-US" sz="1200" dirty="0" smtClean="0">
                <a:solidFill>
                  <a:prstClr val="black"/>
                </a:solidFill>
              </a:rPr>
              <a:t> </a:t>
            </a:r>
            <a:r>
              <a:rPr lang="en-US" sz="1200" dirty="0" err="1" smtClean="0">
                <a:solidFill>
                  <a:prstClr val="black"/>
                </a:solidFill>
              </a:rPr>
              <a:t>sobre</a:t>
            </a:r>
            <a:r>
              <a:rPr lang="en-US" sz="1200" dirty="0" smtClean="0">
                <a:solidFill>
                  <a:prstClr val="black"/>
                </a:solidFill>
              </a:rPr>
              <a:t> la </a:t>
            </a:r>
            <a:r>
              <a:rPr lang="en-US" sz="1200" dirty="0" err="1" smtClean="0">
                <a:solidFill>
                  <a:prstClr val="black"/>
                </a:solidFill>
              </a:rPr>
              <a:t>estructura</a:t>
            </a:r>
            <a:r>
              <a:rPr lang="en-US" sz="1200" dirty="0" smtClean="0">
                <a:solidFill>
                  <a:prstClr val="black"/>
                </a:solidFill>
              </a:rPr>
              <a:t> y </a:t>
            </a:r>
            <a:r>
              <a:rPr lang="en-US" sz="1200" dirty="0" err="1" smtClean="0">
                <a:solidFill>
                  <a:prstClr val="black"/>
                </a:solidFill>
              </a:rPr>
              <a:t>función</a:t>
            </a:r>
            <a:r>
              <a:rPr lang="en-US" sz="1200" dirty="0" smtClean="0">
                <a:solidFill>
                  <a:prstClr val="black"/>
                </a:solidFill>
              </a:rPr>
              <a:t> de </a:t>
            </a:r>
            <a:r>
              <a:rPr lang="en-US" sz="1200" dirty="0" err="1" smtClean="0">
                <a:solidFill>
                  <a:prstClr val="black"/>
                </a:solidFill>
              </a:rPr>
              <a:t>los</a:t>
            </a:r>
            <a:r>
              <a:rPr lang="en-US" sz="1200" dirty="0" smtClean="0">
                <a:solidFill>
                  <a:prstClr val="black"/>
                </a:solidFill>
              </a:rPr>
              <a:t> </a:t>
            </a:r>
            <a:r>
              <a:rPr lang="en-US" sz="1200" dirty="0" err="1" smtClean="0">
                <a:solidFill>
                  <a:prstClr val="black"/>
                </a:solidFill>
              </a:rPr>
              <a:t>ribosomas</a:t>
            </a:r>
            <a:endParaRPr lang="es-ES" sz="1200" dirty="0">
              <a:solidFill>
                <a:prstClr val="black"/>
              </a:solidFill>
            </a:endParaRPr>
          </a:p>
        </p:txBody>
      </p:sp>
      <p:sp>
        <p:nvSpPr>
          <p:cNvPr id="21" name="20 Rectángulo"/>
          <p:cNvSpPr/>
          <p:nvPr/>
        </p:nvSpPr>
        <p:spPr>
          <a:xfrm>
            <a:off x="650768" y="5742029"/>
            <a:ext cx="234921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>
                <a:solidFill>
                  <a:prstClr val="black"/>
                </a:solidFill>
              </a:rPr>
              <a:t>(1964) </a:t>
            </a:r>
            <a:r>
              <a:rPr lang="en-US" sz="1200" dirty="0" err="1" smtClean="0">
                <a:solidFill>
                  <a:prstClr val="black"/>
                </a:solidFill>
              </a:rPr>
              <a:t>Por</a:t>
            </a:r>
            <a:r>
              <a:rPr lang="en-US" sz="1200" dirty="0" smtClean="0">
                <a:solidFill>
                  <a:prstClr val="black"/>
                </a:solidFill>
              </a:rPr>
              <a:t> </a:t>
            </a:r>
            <a:r>
              <a:rPr lang="en-US" sz="1200" dirty="0" err="1" smtClean="0">
                <a:solidFill>
                  <a:prstClr val="black"/>
                </a:solidFill>
              </a:rPr>
              <a:t>sus</a:t>
            </a:r>
            <a:r>
              <a:rPr lang="en-US" sz="1200" dirty="0" smtClean="0">
                <a:solidFill>
                  <a:prstClr val="black"/>
                </a:solidFill>
              </a:rPr>
              <a:t> </a:t>
            </a:r>
            <a:r>
              <a:rPr lang="en-US" sz="1200" dirty="0" err="1" smtClean="0">
                <a:solidFill>
                  <a:prstClr val="black"/>
                </a:solidFill>
              </a:rPr>
              <a:t>determinaciones</a:t>
            </a:r>
            <a:r>
              <a:rPr lang="en-US" sz="1200" dirty="0" smtClean="0">
                <a:solidFill>
                  <a:prstClr val="black"/>
                </a:solidFill>
              </a:rPr>
              <a:t> </a:t>
            </a:r>
            <a:r>
              <a:rPr lang="en-US" sz="1200" dirty="0" err="1" smtClean="0">
                <a:solidFill>
                  <a:prstClr val="black"/>
                </a:solidFill>
              </a:rPr>
              <a:t>mediante</a:t>
            </a:r>
            <a:r>
              <a:rPr lang="en-US" sz="1200" dirty="0" smtClean="0">
                <a:solidFill>
                  <a:prstClr val="black"/>
                </a:solidFill>
              </a:rPr>
              <a:t> </a:t>
            </a:r>
            <a:r>
              <a:rPr lang="en-US" sz="1200" dirty="0" err="1" smtClean="0">
                <a:solidFill>
                  <a:prstClr val="black"/>
                </a:solidFill>
              </a:rPr>
              <a:t>técnicas</a:t>
            </a:r>
            <a:r>
              <a:rPr lang="en-US" sz="1200" dirty="0" smtClean="0">
                <a:solidFill>
                  <a:prstClr val="black"/>
                </a:solidFill>
              </a:rPr>
              <a:t> de </a:t>
            </a:r>
            <a:r>
              <a:rPr lang="en-US" sz="1200" dirty="0" err="1" smtClean="0">
                <a:solidFill>
                  <a:prstClr val="black"/>
                </a:solidFill>
              </a:rPr>
              <a:t>rayos</a:t>
            </a:r>
            <a:r>
              <a:rPr lang="en-US" sz="1200" dirty="0" smtClean="0">
                <a:solidFill>
                  <a:prstClr val="black"/>
                </a:solidFill>
              </a:rPr>
              <a:t> X de la </a:t>
            </a:r>
            <a:r>
              <a:rPr lang="en-US" sz="1200" dirty="0" err="1" smtClean="0">
                <a:solidFill>
                  <a:prstClr val="black"/>
                </a:solidFill>
              </a:rPr>
              <a:t>estructura</a:t>
            </a:r>
            <a:r>
              <a:rPr lang="en-US" sz="1200" dirty="0" smtClean="0">
                <a:solidFill>
                  <a:prstClr val="black"/>
                </a:solidFill>
              </a:rPr>
              <a:t> de </a:t>
            </a:r>
            <a:r>
              <a:rPr lang="en-US" sz="1200" dirty="0" err="1" smtClean="0">
                <a:solidFill>
                  <a:prstClr val="black"/>
                </a:solidFill>
              </a:rPr>
              <a:t>importantes</a:t>
            </a:r>
            <a:r>
              <a:rPr lang="en-US" sz="1200" dirty="0" smtClean="0">
                <a:solidFill>
                  <a:prstClr val="black"/>
                </a:solidFill>
              </a:rPr>
              <a:t> </a:t>
            </a:r>
            <a:r>
              <a:rPr lang="en-US" sz="1200" dirty="0" err="1" smtClean="0">
                <a:solidFill>
                  <a:prstClr val="black"/>
                </a:solidFill>
              </a:rPr>
              <a:t>sustancias</a:t>
            </a:r>
            <a:r>
              <a:rPr lang="en-US" sz="1200" dirty="0" smtClean="0">
                <a:solidFill>
                  <a:prstClr val="black"/>
                </a:solidFill>
              </a:rPr>
              <a:t> </a:t>
            </a:r>
            <a:r>
              <a:rPr lang="en-US" sz="1200" dirty="0" err="1" smtClean="0">
                <a:solidFill>
                  <a:prstClr val="black"/>
                </a:solidFill>
              </a:rPr>
              <a:t>bioquímicas</a:t>
            </a:r>
            <a:r>
              <a:rPr lang="en-US" sz="1200" dirty="0" smtClean="0">
                <a:solidFill>
                  <a:prstClr val="black"/>
                </a:solidFill>
              </a:rPr>
              <a:t> </a:t>
            </a:r>
            <a:endParaRPr lang="es-ES" sz="1200" dirty="0">
              <a:solidFill>
                <a:prstClr val="black"/>
              </a:solidFill>
            </a:endParaRPr>
          </a:p>
        </p:txBody>
      </p:sp>
      <p:sp>
        <p:nvSpPr>
          <p:cNvPr id="22" name="21 Rectángulo"/>
          <p:cNvSpPr/>
          <p:nvPr/>
        </p:nvSpPr>
        <p:spPr>
          <a:xfrm>
            <a:off x="4695366" y="3108957"/>
            <a:ext cx="265108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>
                <a:solidFill>
                  <a:prstClr val="black"/>
                </a:solidFill>
              </a:rPr>
              <a:t>(1935) </a:t>
            </a:r>
            <a:r>
              <a:rPr lang="en-US" sz="1200" dirty="0" err="1" smtClean="0">
                <a:solidFill>
                  <a:prstClr val="black"/>
                </a:solidFill>
              </a:rPr>
              <a:t>Por</a:t>
            </a:r>
            <a:r>
              <a:rPr lang="en-US" sz="1200" dirty="0" smtClean="0">
                <a:solidFill>
                  <a:prstClr val="black"/>
                </a:solidFill>
              </a:rPr>
              <a:t> la </a:t>
            </a:r>
            <a:r>
              <a:rPr lang="en-US" sz="1200" dirty="0" err="1" smtClean="0">
                <a:solidFill>
                  <a:prstClr val="black"/>
                </a:solidFill>
              </a:rPr>
              <a:t>síntesis</a:t>
            </a:r>
            <a:r>
              <a:rPr lang="en-US" sz="1200" dirty="0" smtClean="0">
                <a:solidFill>
                  <a:prstClr val="black"/>
                </a:solidFill>
              </a:rPr>
              <a:t> de </a:t>
            </a:r>
            <a:r>
              <a:rPr lang="en-US" sz="1200" dirty="0" err="1" smtClean="0">
                <a:solidFill>
                  <a:prstClr val="black"/>
                </a:solidFill>
              </a:rPr>
              <a:t>elementos</a:t>
            </a:r>
            <a:r>
              <a:rPr lang="en-US" sz="1200" dirty="0" smtClean="0">
                <a:solidFill>
                  <a:prstClr val="black"/>
                </a:solidFill>
              </a:rPr>
              <a:t> </a:t>
            </a:r>
            <a:r>
              <a:rPr lang="en-US" sz="1200" dirty="0" err="1" smtClean="0">
                <a:solidFill>
                  <a:prstClr val="black"/>
                </a:solidFill>
              </a:rPr>
              <a:t>radiactivos</a:t>
            </a:r>
            <a:r>
              <a:rPr lang="en-US" sz="1200" dirty="0" smtClean="0">
                <a:solidFill>
                  <a:prstClr val="black"/>
                </a:solidFill>
              </a:rPr>
              <a:t> </a:t>
            </a:r>
            <a:r>
              <a:rPr lang="en-US" sz="1200" dirty="0" err="1" smtClean="0">
                <a:solidFill>
                  <a:prstClr val="black"/>
                </a:solidFill>
              </a:rPr>
              <a:t>artificiales</a:t>
            </a:r>
            <a:endParaRPr lang="es-ES" sz="1200" dirty="0">
              <a:solidFill>
                <a:prstClr val="black"/>
              </a:solidFill>
            </a:endParaRPr>
          </a:p>
        </p:txBody>
      </p:sp>
      <p:sp>
        <p:nvSpPr>
          <p:cNvPr id="23" name="22 Rectángulo"/>
          <p:cNvSpPr/>
          <p:nvPr/>
        </p:nvSpPr>
        <p:spPr>
          <a:xfrm>
            <a:off x="136930" y="2819594"/>
            <a:ext cx="39959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>
                <a:solidFill>
                  <a:prstClr val="black"/>
                </a:solidFill>
              </a:rPr>
              <a:t>(1911) </a:t>
            </a:r>
            <a:r>
              <a:rPr lang="en-US" sz="1200" dirty="0" err="1" smtClean="0">
                <a:solidFill>
                  <a:prstClr val="black"/>
                </a:solidFill>
              </a:rPr>
              <a:t>En</a:t>
            </a:r>
            <a:r>
              <a:rPr lang="en-US" sz="1200" dirty="0" smtClean="0">
                <a:solidFill>
                  <a:prstClr val="black"/>
                </a:solidFill>
              </a:rPr>
              <a:t> </a:t>
            </a:r>
            <a:r>
              <a:rPr lang="en-US" sz="1200" dirty="0" err="1" smtClean="0">
                <a:solidFill>
                  <a:prstClr val="black"/>
                </a:solidFill>
              </a:rPr>
              <a:t>reconocimiento</a:t>
            </a:r>
            <a:r>
              <a:rPr lang="en-US" sz="1200" dirty="0" smtClean="0">
                <a:solidFill>
                  <a:prstClr val="black"/>
                </a:solidFill>
              </a:rPr>
              <a:t> a </a:t>
            </a:r>
            <a:r>
              <a:rPr lang="en-US" sz="1200" dirty="0" err="1" smtClean="0">
                <a:solidFill>
                  <a:prstClr val="black"/>
                </a:solidFill>
              </a:rPr>
              <a:t>sus</a:t>
            </a:r>
            <a:r>
              <a:rPr lang="en-US" sz="1200" dirty="0" smtClean="0">
                <a:solidFill>
                  <a:prstClr val="black"/>
                </a:solidFill>
              </a:rPr>
              <a:t> </a:t>
            </a:r>
            <a:r>
              <a:rPr lang="en-US" sz="1200" dirty="0" err="1" smtClean="0">
                <a:solidFill>
                  <a:prstClr val="black"/>
                </a:solidFill>
              </a:rPr>
              <a:t>servicios</a:t>
            </a:r>
            <a:r>
              <a:rPr lang="en-US" sz="1200" dirty="0" smtClean="0">
                <a:solidFill>
                  <a:prstClr val="black"/>
                </a:solidFill>
              </a:rPr>
              <a:t> al </a:t>
            </a:r>
            <a:r>
              <a:rPr lang="en-US" sz="1200" dirty="0" err="1" smtClean="0">
                <a:solidFill>
                  <a:prstClr val="black"/>
                </a:solidFill>
              </a:rPr>
              <a:t>avance</a:t>
            </a:r>
            <a:r>
              <a:rPr lang="en-US" sz="1200" dirty="0" smtClean="0">
                <a:solidFill>
                  <a:prstClr val="black"/>
                </a:solidFill>
              </a:rPr>
              <a:t> de la </a:t>
            </a:r>
            <a:r>
              <a:rPr lang="en-US" sz="1200" dirty="0" err="1" smtClean="0">
                <a:solidFill>
                  <a:prstClr val="black"/>
                </a:solidFill>
              </a:rPr>
              <a:t>química</a:t>
            </a:r>
            <a:r>
              <a:rPr lang="en-US" sz="1200" dirty="0" smtClean="0">
                <a:solidFill>
                  <a:prstClr val="black"/>
                </a:solidFill>
              </a:rPr>
              <a:t> </a:t>
            </a:r>
            <a:r>
              <a:rPr lang="en-US" sz="1200" dirty="0" err="1" smtClean="0">
                <a:solidFill>
                  <a:prstClr val="black"/>
                </a:solidFill>
              </a:rPr>
              <a:t>mediante</a:t>
            </a:r>
            <a:r>
              <a:rPr lang="en-US" sz="1200" dirty="0" smtClean="0">
                <a:solidFill>
                  <a:prstClr val="black"/>
                </a:solidFill>
              </a:rPr>
              <a:t> el </a:t>
            </a:r>
            <a:r>
              <a:rPr lang="en-US" sz="1200" dirty="0" err="1" smtClean="0">
                <a:solidFill>
                  <a:prstClr val="black"/>
                </a:solidFill>
              </a:rPr>
              <a:t>descubrimiento</a:t>
            </a:r>
            <a:r>
              <a:rPr lang="en-US" sz="1200" dirty="0" smtClean="0">
                <a:solidFill>
                  <a:prstClr val="black"/>
                </a:solidFill>
              </a:rPr>
              <a:t> de </a:t>
            </a:r>
            <a:r>
              <a:rPr lang="en-US" sz="1200" dirty="0" err="1" smtClean="0">
                <a:solidFill>
                  <a:prstClr val="black"/>
                </a:solidFill>
              </a:rPr>
              <a:t>los</a:t>
            </a:r>
            <a:r>
              <a:rPr lang="en-US" sz="1200" dirty="0" smtClean="0">
                <a:solidFill>
                  <a:prstClr val="black"/>
                </a:solidFill>
              </a:rPr>
              <a:t> </a:t>
            </a:r>
            <a:r>
              <a:rPr lang="en-US" sz="1200" dirty="0" err="1" smtClean="0">
                <a:solidFill>
                  <a:prstClr val="black"/>
                </a:solidFill>
              </a:rPr>
              <a:t>elementos</a:t>
            </a:r>
            <a:r>
              <a:rPr lang="en-US" sz="1200" dirty="0" smtClean="0">
                <a:solidFill>
                  <a:prstClr val="black"/>
                </a:solidFill>
              </a:rPr>
              <a:t> Radio y </a:t>
            </a:r>
            <a:r>
              <a:rPr lang="en-US" sz="1200" dirty="0" err="1" smtClean="0">
                <a:solidFill>
                  <a:prstClr val="black"/>
                </a:solidFill>
              </a:rPr>
              <a:t>Polonio</a:t>
            </a:r>
            <a:r>
              <a:rPr lang="en-US" sz="1200" dirty="0" smtClean="0">
                <a:solidFill>
                  <a:prstClr val="black"/>
                </a:solidFill>
              </a:rPr>
              <a:t>, el </a:t>
            </a:r>
            <a:r>
              <a:rPr lang="en-US" sz="1200" dirty="0" err="1" smtClean="0">
                <a:solidFill>
                  <a:prstClr val="black"/>
                </a:solidFill>
              </a:rPr>
              <a:t>aislamiento</a:t>
            </a:r>
            <a:r>
              <a:rPr lang="en-US" sz="1200" dirty="0" smtClean="0">
                <a:solidFill>
                  <a:prstClr val="black"/>
                </a:solidFill>
              </a:rPr>
              <a:t> del Ra y el </a:t>
            </a:r>
            <a:r>
              <a:rPr lang="en-US" sz="1200" dirty="0" err="1" smtClean="0">
                <a:solidFill>
                  <a:prstClr val="black"/>
                </a:solidFill>
              </a:rPr>
              <a:t>estudio</a:t>
            </a:r>
            <a:r>
              <a:rPr lang="en-US" sz="1200" dirty="0" smtClean="0">
                <a:solidFill>
                  <a:prstClr val="black"/>
                </a:solidFill>
              </a:rPr>
              <a:t> de la </a:t>
            </a:r>
            <a:r>
              <a:rPr lang="en-US" sz="1200" dirty="0" err="1" smtClean="0">
                <a:solidFill>
                  <a:prstClr val="black"/>
                </a:solidFill>
              </a:rPr>
              <a:t>naturaleza</a:t>
            </a:r>
            <a:r>
              <a:rPr lang="en-US" sz="1200" dirty="0" smtClean="0">
                <a:solidFill>
                  <a:prstClr val="black"/>
                </a:solidFill>
              </a:rPr>
              <a:t> y </a:t>
            </a:r>
            <a:r>
              <a:rPr lang="en-US" sz="1200" dirty="0" err="1" smtClean="0">
                <a:solidFill>
                  <a:prstClr val="black"/>
                </a:solidFill>
              </a:rPr>
              <a:t>los</a:t>
            </a:r>
            <a:r>
              <a:rPr lang="en-US" sz="1200" dirty="0" smtClean="0">
                <a:solidFill>
                  <a:prstClr val="black"/>
                </a:solidFill>
              </a:rPr>
              <a:t> </a:t>
            </a:r>
            <a:r>
              <a:rPr lang="en-US" sz="1200" dirty="0" err="1" smtClean="0">
                <a:solidFill>
                  <a:prstClr val="black"/>
                </a:solidFill>
              </a:rPr>
              <a:t>compuestos</a:t>
            </a:r>
            <a:r>
              <a:rPr lang="en-US" sz="1200" dirty="0" smtClean="0">
                <a:solidFill>
                  <a:prstClr val="black"/>
                </a:solidFill>
              </a:rPr>
              <a:t> de </a:t>
            </a:r>
            <a:r>
              <a:rPr lang="en-US" sz="1200" dirty="0" err="1" smtClean="0">
                <a:solidFill>
                  <a:prstClr val="black"/>
                </a:solidFill>
              </a:rPr>
              <a:t>este</a:t>
            </a:r>
            <a:r>
              <a:rPr lang="en-US" sz="1200" dirty="0" smtClean="0">
                <a:solidFill>
                  <a:prstClr val="black"/>
                </a:solidFill>
              </a:rPr>
              <a:t> </a:t>
            </a:r>
            <a:r>
              <a:rPr lang="en-US" sz="1200" dirty="0" err="1" smtClean="0">
                <a:solidFill>
                  <a:prstClr val="black"/>
                </a:solidFill>
              </a:rPr>
              <a:t>elemento</a:t>
            </a:r>
            <a:endParaRPr lang="es-ES" sz="1200" dirty="0">
              <a:solidFill>
                <a:prstClr val="black"/>
              </a:solidFill>
            </a:endParaRPr>
          </a:p>
        </p:txBody>
      </p:sp>
      <p:sp>
        <p:nvSpPr>
          <p:cNvPr id="16" name="15 CuadroTexto"/>
          <p:cNvSpPr txBox="1"/>
          <p:nvPr/>
        </p:nvSpPr>
        <p:spPr>
          <a:xfrm>
            <a:off x="827584" y="764704"/>
            <a:ext cx="62068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i="1" dirty="0" smtClean="0">
                <a:solidFill>
                  <a:prstClr val="black"/>
                </a:solidFill>
              </a:rPr>
              <a:t>Premios Nobel de Química</a:t>
            </a:r>
            <a:endParaRPr lang="es-ES" sz="2000" i="1" dirty="0">
              <a:solidFill>
                <a:prstClr val="black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1823" y="3883684"/>
            <a:ext cx="1792447" cy="17924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17 CuadroTexto"/>
          <p:cNvSpPr txBox="1"/>
          <p:nvPr/>
        </p:nvSpPr>
        <p:spPr>
          <a:xfrm>
            <a:off x="5954374" y="5661248"/>
            <a:ext cx="20740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 smtClean="0">
                <a:solidFill>
                  <a:srgbClr val="00BCB4"/>
                </a:solidFill>
              </a:rPr>
              <a:t>Francis H </a:t>
            </a:r>
            <a:r>
              <a:rPr lang="es-ES" sz="1400" b="1" dirty="0" err="1" smtClean="0">
                <a:solidFill>
                  <a:srgbClr val="00BCB4"/>
                </a:solidFill>
              </a:rPr>
              <a:t>Arnold</a:t>
            </a:r>
            <a:endParaRPr lang="es-ES" sz="1400" b="1" dirty="0">
              <a:solidFill>
                <a:srgbClr val="00BCB4"/>
              </a:solidFill>
            </a:endParaRPr>
          </a:p>
        </p:txBody>
      </p:sp>
      <p:sp>
        <p:nvSpPr>
          <p:cNvPr id="19" name="18 Rectángulo"/>
          <p:cNvSpPr/>
          <p:nvPr/>
        </p:nvSpPr>
        <p:spPr>
          <a:xfrm>
            <a:off x="5953365" y="6063679"/>
            <a:ext cx="265108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>
                <a:solidFill>
                  <a:prstClr val="black"/>
                </a:solidFill>
              </a:rPr>
              <a:t>(2018) </a:t>
            </a:r>
            <a:r>
              <a:rPr lang="en-US" sz="1200" dirty="0" err="1" smtClean="0">
                <a:solidFill>
                  <a:prstClr val="black"/>
                </a:solidFill>
              </a:rPr>
              <a:t>Por</a:t>
            </a:r>
            <a:r>
              <a:rPr lang="en-US" sz="1200" dirty="0" smtClean="0">
                <a:solidFill>
                  <a:prstClr val="black"/>
                </a:solidFill>
              </a:rPr>
              <a:t> </a:t>
            </a:r>
            <a:r>
              <a:rPr lang="en-US" sz="1200" dirty="0" err="1" smtClean="0">
                <a:solidFill>
                  <a:prstClr val="black"/>
                </a:solidFill>
              </a:rPr>
              <a:t>sus</a:t>
            </a:r>
            <a:r>
              <a:rPr lang="en-US" sz="1200" dirty="0" smtClean="0">
                <a:solidFill>
                  <a:prstClr val="black"/>
                </a:solidFill>
              </a:rPr>
              <a:t> </a:t>
            </a:r>
            <a:r>
              <a:rPr lang="en-US" sz="1200" dirty="0" err="1" smtClean="0">
                <a:solidFill>
                  <a:prstClr val="black"/>
                </a:solidFill>
              </a:rPr>
              <a:t>estudios</a:t>
            </a:r>
            <a:r>
              <a:rPr lang="en-US" sz="1200" dirty="0" smtClean="0">
                <a:solidFill>
                  <a:prstClr val="black"/>
                </a:solidFill>
              </a:rPr>
              <a:t> para </a:t>
            </a:r>
            <a:r>
              <a:rPr lang="en-US" sz="1200" dirty="0" err="1" smtClean="0">
                <a:solidFill>
                  <a:prstClr val="black"/>
                </a:solidFill>
              </a:rPr>
              <a:t>dirigir</a:t>
            </a:r>
            <a:r>
              <a:rPr lang="en-US" sz="1200" dirty="0" smtClean="0">
                <a:solidFill>
                  <a:prstClr val="black"/>
                </a:solidFill>
              </a:rPr>
              <a:t> la </a:t>
            </a:r>
            <a:r>
              <a:rPr lang="en-US" sz="1200" dirty="0" err="1" smtClean="0">
                <a:solidFill>
                  <a:prstClr val="black"/>
                </a:solidFill>
              </a:rPr>
              <a:t>evolución</a:t>
            </a:r>
            <a:r>
              <a:rPr lang="en-US" sz="1200" dirty="0" smtClean="0">
                <a:solidFill>
                  <a:prstClr val="black"/>
                </a:solidFill>
              </a:rPr>
              <a:t> de </a:t>
            </a:r>
            <a:r>
              <a:rPr lang="en-US" sz="1200" dirty="0" err="1" smtClean="0">
                <a:solidFill>
                  <a:prstClr val="black"/>
                </a:solidFill>
              </a:rPr>
              <a:t>enzimas</a:t>
            </a:r>
            <a:endParaRPr lang="es-ES" sz="1200" dirty="0">
              <a:solidFill>
                <a:prstClr val="black"/>
              </a:solidFill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5831134" y="3789040"/>
            <a:ext cx="2845322" cy="2736304"/>
          </a:xfrm>
          <a:prstGeom prst="rect">
            <a:avLst/>
          </a:prstGeom>
          <a:noFill/>
          <a:ln>
            <a:solidFill>
              <a:srgbClr val="4BB3A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60848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7" name="Picture 13" descr="Gertrude B. Elion, Nobel Laureate in Physiology or Medicine 1988, in the laboratory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8570" y="4117371"/>
            <a:ext cx="2823550" cy="1644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Rosalyn Yalow, Nobel Laureate in Physiology or Medicine 1977.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1519263"/>
            <a:ext cx="2452687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215516" y="1164814"/>
            <a:ext cx="19082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 err="1" smtClean="0">
                <a:solidFill>
                  <a:srgbClr val="00BCB4"/>
                </a:solidFill>
              </a:rPr>
              <a:t>Rosalyn</a:t>
            </a:r>
            <a:r>
              <a:rPr lang="es-ES" sz="1400" b="1" dirty="0" smtClean="0">
                <a:solidFill>
                  <a:srgbClr val="00BCB4"/>
                </a:solidFill>
              </a:rPr>
              <a:t> </a:t>
            </a:r>
            <a:r>
              <a:rPr lang="es-ES" sz="1400" b="1" dirty="0" err="1" smtClean="0">
                <a:solidFill>
                  <a:srgbClr val="00BCB4"/>
                </a:solidFill>
              </a:rPr>
              <a:t>Yalow</a:t>
            </a:r>
            <a:r>
              <a:rPr lang="es-ES" sz="1400" b="1" dirty="0" smtClean="0">
                <a:solidFill>
                  <a:srgbClr val="00BCB4"/>
                </a:solidFill>
              </a:rPr>
              <a:t> (1977)</a:t>
            </a:r>
            <a:endParaRPr lang="es-ES" sz="1400" b="1" dirty="0">
              <a:solidFill>
                <a:srgbClr val="00BCB4"/>
              </a:solidFill>
            </a:endParaRPr>
          </a:p>
        </p:txBody>
      </p:sp>
      <p:pic>
        <p:nvPicPr>
          <p:cNvPr id="1034" name="Picture 10" descr="Gerty Cori, Nobel Laureate in Physiology or Medicine 1947, and her husband Carl in their laboratory at the Washington University School of Medicine in St. Louis, Missouri, 1947.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685"/>
          <a:stretch/>
        </p:blipFill>
        <p:spPr bwMode="auto">
          <a:xfrm>
            <a:off x="2880083" y="1508993"/>
            <a:ext cx="1749141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22 CuadroTexto"/>
          <p:cNvSpPr txBox="1"/>
          <p:nvPr/>
        </p:nvSpPr>
        <p:spPr>
          <a:xfrm>
            <a:off x="2880083" y="1193715"/>
            <a:ext cx="15903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 sz="1400" b="1">
                <a:solidFill>
                  <a:srgbClr val="00BCB4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es-ES" dirty="0" err="1"/>
              <a:t>Gerty</a:t>
            </a:r>
            <a:r>
              <a:rPr lang="es-ES" dirty="0"/>
              <a:t> Cori (1947)</a:t>
            </a:r>
          </a:p>
        </p:txBody>
      </p:sp>
      <p:sp>
        <p:nvSpPr>
          <p:cNvPr id="25" name="24 CuadroTexto"/>
          <p:cNvSpPr txBox="1"/>
          <p:nvPr/>
        </p:nvSpPr>
        <p:spPr>
          <a:xfrm>
            <a:off x="3117143" y="3673222"/>
            <a:ext cx="21930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 sz="1400" b="1">
                <a:solidFill>
                  <a:srgbClr val="00BCB4"/>
                </a:solidFill>
              </a:defRPr>
            </a:lvl1pPr>
          </a:lstStyle>
          <a:p>
            <a:r>
              <a:rPr lang="es-ES" dirty="0" err="1"/>
              <a:t>Gertrude</a:t>
            </a:r>
            <a:r>
              <a:rPr lang="es-ES" dirty="0"/>
              <a:t> B. </a:t>
            </a:r>
            <a:r>
              <a:rPr lang="es-ES" dirty="0" err="1"/>
              <a:t>Ellion</a:t>
            </a:r>
            <a:r>
              <a:rPr lang="es-ES" dirty="0"/>
              <a:t> (1988)</a:t>
            </a:r>
          </a:p>
        </p:txBody>
      </p:sp>
      <p:pic>
        <p:nvPicPr>
          <p:cNvPr id="37" name="Picture 4" descr="http://www.nobelprize.org/images/slideshow/women_slideshow/nusslein-volhard_portrait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5330" y="4066910"/>
            <a:ext cx="2808312" cy="1635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37 CuadroTexto"/>
          <p:cNvSpPr txBox="1"/>
          <p:nvPr/>
        </p:nvSpPr>
        <p:spPr>
          <a:xfrm>
            <a:off x="5915712" y="3653125"/>
            <a:ext cx="23286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 sz="1400" b="1">
                <a:solidFill>
                  <a:srgbClr val="00BCB4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es-ES" dirty="0" err="1"/>
              <a:t>Christiane</a:t>
            </a:r>
            <a:r>
              <a:rPr lang="es-ES" dirty="0"/>
              <a:t> </a:t>
            </a:r>
            <a:r>
              <a:rPr lang="es-ES" dirty="0" err="1"/>
              <a:t>Nüssleim</a:t>
            </a:r>
            <a:r>
              <a:rPr lang="es-ES" dirty="0"/>
              <a:t> (1995) </a:t>
            </a:r>
          </a:p>
        </p:txBody>
      </p:sp>
      <p:sp>
        <p:nvSpPr>
          <p:cNvPr id="8" name="7 Rectángulo"/>
          <p:cNvSpPr/>
          <p:nvPr/>
        </p:nvSpPr>
        <p:spPr>
          <a:xfrm>
            <a:off x="5894738" y="5784090"/>
            <a:ext cx="322033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for their discoveries concerning the genetic control of early embryonic development</a:t>
            </a:r>
            <a:endParaRPr lang="es-ES" sz="1200" dirty="0"/>
          </a:p>
        </p:txBody>
      </p:sp>
      <p:sp>
        <p:nvSpPr>
          <p:cNvPr id="9" name="8 Rectángulo"/>
          <p:cNvSpPr/>
          <p:nvPr/>
        </p:nvSpPr>
        <p:spPr>
          <a:xfrm>
            <a:off x="2817839" y="5892454"/>
            <a:ext cx="28167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for their discoveries of important principles for drug treatment</a:t>
            </a:r>
            <a:endParaRPr lang="es-ES" sz="1200" dirty="0"/>
          </a:p>
        </p:txBody>
      </p:sp>
      <p:pic>
        <p:nvPicPr>
          <p:cNvPr id="1045" name="Picture 21" descr="Rita Levi-Montalcini, Nobel Laureate in Physiology or Medicine 1986, in her laboratory in the early 1960s.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915" y="4068488"/>
            <a:ext cx="2774165" cy="1616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30 CuadroTexto"/>
          <p:cNvSpPr txBox="1"/>
          <p:nvPr/>
        </p:nvSpPr>
        <p:spPr>
          <a:xfrm>
            <a:off x="75477" y="3759822"/>
            <a:ext cx="21759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 sz="1400" b="1">
                <a:solidFill>
                  <a:srgbClr val="00BCB4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es-ES" dirty="0"/>
              <a:t>Rita Levi-</a:t>
            </a:r>
            <a:r>
              <a:rPr lang="es-ES" dirty="0" err="1"/>
              <a:t>Montalcini</a:t>
            </a:r>
            <a:r>
              <a:rPr lang="es-ES" dirty="0"/>
              <a:t> (1986)</a:t>
            </a:r>
          </a:p>
        </p:txBody>
      </p:sp>
      <p:sp>
        <p:nvSpPr>
          <p:cNvPr id="10" name="9 Rectángulo"/>
          <p:cNvSpPr/>
          <p:nvPr/>
        </p:nvSpPr>
        <p:spPr>
          <a:xfrm>
            <a:off x="284276" y="5738117"/>
            <a:ext cx="246772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/>
              <a:t>for their discoveries of growth factors</a:t>
            </a:r>
            <a:endParaRPr lang="es-ES" sz="1200" dirty="0"/>
          </a:p>
        </p:txBody>
      </p:sp>
      <p:pic>
        <p:nvPicPr>
          <p:cNvPr id="35" name="Picture 2" descr="Barbara McClintock, Nobel Laureate in Physiology or Medicine 1983, in her lab at Cold Spring Harbor, April 1963.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5271" y="1481564"/>
            <a:ext cx="2735109" cy="1593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35 CuadroTexto"/>
          <p:cNvSpPr txBox="1"/>
          <p:nvPr/>
        </p:nvSpPr>
        <p:spPr>
          <a:xfrm>
            <a:off x="5316447" y="1164814"/>
            <a:ext cx="23514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 sz="1400" b="1">
                <a:solidFill>
                  <a:srgbClr val="00BCB4"/>
                </a:solidFill>
              </a:defRPr>
            </a:lvl1pPr>
          </a:lstStyle>
          <a:p>
            <a:r>
              <a:rPr lang="es-ES" dirty="0" err="1"/>
              <a:t>Barbara</a:t>
            </a:r>
            <a:r>
              <a:rPr lang="es-ES" dirty="0"/>
              <a:t> </a:t>
            </a:r>
            <a:r>
              <a:rPr lang="es-ES" dirty="0" err="1"/>
              <a:t>McClintock</a:t>
            </a:r>
            <a:r>
              <a:rPr lang="es-ES" dirty="0"/>
              <a:t> (</a:t>
            </a:r>
            <a:r>
              <a:rPr lang="es-ES" dirty="0" smtClean="0"/>
              <a:t>1983)</a:t>
            </a:r>
            <a:endParaRPr lang="es-ES" dirty="0"/>
          </a:p>
        </p:txBody>
      </p:sp>
      <p:sp>
        <p:nvSpPr>
          <p:cNvPr id="11" name="10 Rectángulo"/>
          <p:cNvSpPr/>
          <p:nvPr/>
        </p:nvSpPr>
        <p:spPr>
          <a:xfrm>
            <a:off x="5330470" y="3234646"/>
            <a:ext cx="264985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for her discovery of mobile genetic elements</a:t>
            </a:r>
            <a:endParaRPr lang="es-ES" sz="1200" dirty="0"/>
          </a:p>
        </p:txBody>
      </p:sp>
      <p:sp>
        <p:nvSpPr>
          <p:cNvPr id="12" name="11 Rectángulo"/>
          <p:cNvSpPr/>
          <p:nvPr/>
        </p:nvSpPr>
        <p:spPr>
          <a:xfrm>
            <a:off x="155575" y="2937743"/>
            <a:ext cx="24539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for the development of </a:t>
            </a:r>
            <a:r>
              <a:rPr lang="en-US" sz="1200" dirty="0" err="1"/>
              <a:t>radioimmunoassays</a:t>
            </a:r>
            <a:r>
              <a:rPr lang="en-US" sz="1200" dirty="0"/>
              <a:t> of peptide hormones</a:t>
            </a:r>
            <a:endParaRPr lang="es-ES" sz="1200" dirty="0"/>
          </a:p>
        </p:txBody>
      </p:sp>
      <p:sp>
        <p:nvSpPr>
          <p:cNvPr id="13" name="12 Rectángulo"/>
          <p:cNvSpPr/>
          <p:nvPr/>
        </p:nvSpPr>
        <p:spPr>
          <a:xfrm>
            <a:off x="2880083" y="3013103"/>
            <a:ext cx="18721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for their discovery of the course of the catalytic conversion of glycogen</a:t>
            </a:r>
            <a:endParaRPr lang="es-ES" sz="1200" dirty="0"/>
          </a:p>
        </p:txBody>
      </p:sp>
      <p:sp>
        <p:nvSpPr>
          <p:cNvPr id="24" name="23 CuadroTexto"/>
          <p:cNvSpPr txBox="1"/>
          <p:nvPr/>
        </p:nvSpPr>
        <p:spPr>
          <a:xfrm>
            <a:off x="827584" y="764704"/>
            <a:ext cx="62068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i="1" dirty="0" smtClean="0"/>
              <a:t>Premios Nobel de Medicina o Fisiología</a:t>
            </a:r>
            <a:endParaRPr lang="es-ES" sz="2000" i="1" dirty="0"/>
          </a:p>
        </p:txBody>
      </p:sp>
      <p:sp>
        <p:nvSpPr>
          <p:cNvPr id="26" name="25 CuadroTexto"/>
          <p:cNvSpPr txBox="1"/>
          <p:nvPr/>
        </p:nvSpPr>
        <p:spPr>
          <a:xfrm>
            <a:off x="1029436" y="157373"/>
            <a:ext cx="62068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i="1" dirty="0" smtClean="0"/>
              <a:t>No son solo cifras…</a:t>
            </a:r>
            <a:endParaRPr lang="es-ES" sz="2000" i="1" dirty="0"/>
          </a:p>
        </p:txBody>
      </p:sp>
    </p:spTree>
    <p:extLst>
      <p:ext uri="{BB962C8B-B14F-4D97-AF65-F5344CB8AC3E}">
        <p14:creationId xmlns:p14="http://schemas.microsoft.com/office/powerpoint/2010/main" val="1080773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Rectángulo"/>
          <p:cNvSpPr/>
          <p:nvPr/>
        </p:nvSpPr>
        <p:spPr>
          <a:xfrm>
            <a:off x="6466701" y="6027449"/>
            <a:ext cx="18721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(2015) for </a:t>
            </a:r>
            <a:r>
              <a:rPr lang="en-US" sz="1200" dirty="0"/>
              <a:t>her discoveries concerning a novel therapy against </a:t>
            </a:r>
            <a:r>
              <a:rPr lang="en-US" sz="1200" dirty="0" smtClean="0"/>
              <a:t>Malaria </a:t>
            </a:r>
            <a:endParaRPr lang="es-ES" sz="1200" dirty="0"/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6865" y="3679109"/>
            <a:ext cx="1643227" cy="2323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" name="37 CuadroTexto"/>
          <p:cNvSpPr txBox="1"/>
          <p:nvPr/>
        </p:nvSpPr>
        <p:spPr>
          <a:xfrm>
            <a:off x="3586865" y="3324710"/>
            <a:ext cx="20287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 sz="1400" b="1">
                <a:solidFill>
                  <a:srgbClr val="00BCB4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es-ES" dirty="0" err="1"/>
              <a:t>May-Britt</a:t>
            </a:r>
            <a:r>
              <a:rPr lang="es-ES" dirty="0"/>
              <a:t> </a:t>
            </a:r>
            <a:r>
              <a:rPr lang="es-ES" dirty="0" err="1" smtClean="0"/>
              <a:t>Moser</a:t>
            </a:r>
            <a:r>
              <a:rPr lang="es-ES" dirty="0" smtClean="0"/>
              <a:t> (2014) </a:t>
            </a:r>
            <a:endParaRPr lang="es-ES" dirty="0"/>
          </a:p>
        </p:txBody>
      </p:sp>
      <p:sp>
        <p:nvSpPr>
          <p:cNvPr id="15" name="14 Rectángulo"/>
          <p:cNvSpPr/>
          <p:nvPr/>
        </p:nvSpPr>
        <p:spPr>
          <a:xfrm>
            <a:off x="3586865" y="6034345"/>
            <a:ext cx="22567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(2014) for </a:t>
            </a:r>
            <a:r>
              <a:rPr lang="en-US" sz="1200" dirty="0"/>
              <a:t>their discoveries of cells that constitute a positioning system in the brain</a:t>
            </a:r>
            <a:endParaRPr lang="es-ES" sz="12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6701" y="3648665"/>
            <a:ext cx="1664752" cy="23544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8 CuadroTexto"/>
          <p:cNvSpPr txBox="1"/>
          <p:nvPr/>
        </p:nvSpPr>
        <p:spPr>
          <a:xfrm>
            <a:off x="6466701" y="3371332"/>
            <a:ext cx="1664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 sz="1400" b="1">
                <a:solidFill>
                  <a:srgbClr val="00BCB4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es-ES" dirty="0"/>
              <a:t>Tu </a:t>
            </a:r>
            <a:r>
              <a:rPr lang="es-ES" dirty="0" err="1" smtClean="0"/>
              <a:t>Youyou</a:t>
            </a:r>
            <a:r>
              <a:rPr lang="es-ES" dirty="0" smtClean="0"/>
              <a:t> (2015) </a:t>
            </a:r>
            <a:endParaRPr lang="es-ES" dirty="0"/>
          </a:p>
        </p:txBody>
      </p:sp>
      <p:pic>
        <p:nvPicPr>
          <p:cNvPr id="10" name="Picture 4" descr="Elizabeth Blackburn, Nobel Laureate in Physiology or Medicine 2009, in her lab at the University of California, San Francisco.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3243" y="1524200"/>
            <a:ext cx="2477112" cy="1442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10 CuadroTexto"/>
          <p:cNvSpPr txBox="1"/>
          <p:nvPr/>
        </p:nvSpPr>
        <p:spPr>
          <a:xfrm>
            <a:off x="2858652" y="1164814"/>
            <a:ext cx="25280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 sz="1400" b="1">
                <a:solidFill>
                  <a:srgbClr val="00BCB4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es-ES" dirty="0"/>
              <a:t>Elizabeth Blackburn (2009)</a:t>
            </a:r>
          </a:p>
        </p:txBody>
      </p:sp>
      <p:pic>
        <p:nvPicPr>
          <p:cNvPr id="12" name="Picture 6" descr="http://www.nobelprize.org/images/slideshow/women_slideshow/barre-sinoussi_pressconf_05_slideshow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243" y="1517311"/>
            <a:ext cx="2459343" cy="1432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15 CuadroTexto"/>
          <p:cNvSpPr txBox="1"/>
          <p:nvPr/>
        </p:nvSpPr>
        <p:spPr>
          <a:xfrm>
            <a:off x="179512" y="1164814"/>
            <a:ext cx="25820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 smtClean="0">
                <a:solidFill>
                  <a:srgbClr val="00BCB4"/>
                </a:solidFill>
              </a:rPr>
              <a:t>Françoise Barré </a:t>
            </a:r>
            <a:r>
              <a:rPr lang="es-ES" sz="1400" b="1" dirty="0" err="1" smtClean="0">
                <a:solidFill>
                  <a:srgbClr val="00BCB4"/>
                </a:solidFill>
              </a:rPr>
              <a:t>Sinoussi</a:t>
            </a:r>
            <a:r>
              <a:rPr lang="es-ES" sz="1400" b="1" dirty="0" smtClean="0">
                <a:solidFill>
                  <a:srgbClr val="00BCB4"/>
                </a:solidFill>
              </a:rPr>
              <a:t>  (2008)</a:t>
            </a:r>
            <a:endParaRPr lang="es-ES" sz="1400" b="1" dirty="0">
              <a:solidFill>
                <a:srgbClr val="00BCB4"/>
              </a:solidFill>
            </a:endParaRPr>
          </a:p>
        </p:txBody>
      </p:sp>
      <p:pic>
        <p:nvPicPr>
          <p:cNvPr id="17" name="Picture 17" descr="Carol W. Greider, Nobel Laureate in Physiology or Medicine 2009, in her laboratory.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23"/>
          <a:stretch/>
        </p:blipFill>
        <p:spPr bwMode="auto">
          <a:xfrm>
            <a:off x="5615611" y="1559511"/>
            <a:ext cx="2638749" cy="1407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17 CuadroTexto"/>
          <p:cNvSpPr txBox="1"/>
          <p:nvPr/>
        </p:nvSpPr>
        <p:spPr>
          <a:xfrm>
            <a:off x="5615611" y="1209534"/>
            <a:ext cx="17458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 sz="1400" b="1">
                <a:solidFill>
                  <a:srgbClr val="00BCB4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es-ES" dirty="0"/>
              <a:t>Carol </a:t>
            </a:r>
            <a:r>
              <a:rPr lang="es-ES" dirty="0" err="1"/>
              <a:t>Greider</a:t>
            </a:r>
            <a:r>
              <a:rPr lang="es-ES" dirty="0"/>
              <a:t> (2009)</a:t>
            </a:r>
          </a:p>
        </p:txBody>
      </p:sp>
      <p:sp>
        <p:nvSpPr>
          <p:cNvPr id="19" name="18 Rectángulo"/>
          <p:cNvSpPr/>
          <p:nvPr/>
        </p:nvSpPr>
        <p:spPr>
          <a:xfrm>
            <a:off x="2761586" y="2966290"/>
            <a:ext cx="621662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for the discovery of how chromosomes are protected by telomeres and the enzyme telomerase</a:t>
            </a:r>
            <a:endParaRPr lang="es-ES" sz="1200" dirty="0"/>
          </a:p>
        </p:txBody>
      </p:sp>
      <p:sp>
        <p:nvSpPr>
          <p:cNvPr id="20" name="19 Rectángulo"/>
          <p:cNvSpPr/>
          <p:nvPr/>
        </p:nvSpPr>
        <p:spPr>
          <a:xfrm>
            <a:off x="302385" y="2966291"/>
            <a:ext cx="178090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for their discovery of </a:t>
            </a:r>
            <a:r>
              <a:rPr lang="en-US" sz="1200" dirty="0" smtClean="0"/>
              <a:t>HIV</a:t>
            </a:r>
            <a:endParaRPr lang="es-ES" sz="1200" dirty="0"/>
          </a:p>
        </p:txBody>
      </p:sp>
      <p:pic>
        <p:nvPicPr>
          <p:cNvPr id="21" name="Picture 8" descr="Linda Buck, Nobel Laureate in Physiology or Medicine 2004.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846"/>
          <a:stretch/>
        </p:blipFill>
        <p:spPr bwMode="auto">
          <a:xfrm>
            <a:off x="302385" y="3740209"/>
            <a:ext cx="2756923" cy="1761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21 CuadroTexto"/>
          <p:cNvSpPr txBox="1"/>
          <p:nvPr/>
        </p:nvSpPr>
        <p:spPr>
          <a:xfrm>
            <a:off x="302385" y="3478599"/>
            <a:ext cx="22847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 sz="1400" b="1">
                <a:solidFill>
                  <a:srgbClr val="00BCB4"/>
                </a:solidFill>
              </a:defRPr>
            </a:lvl1pPr>
          </a:lstStyle>
          <a:p>
            <a:r>
              <a:rPr lang="es-ES" dirty="0"/>
              <a:t>Linda </a:t>
            </a:r>
            <a:r>
              <a:rPr lang="es-ES" dirty="0" err="1" smtClean="0"/>
              <a:t>Buck</a:t>
            </a:r>
            <a:r>
              <a:rPr lang="es-ES" dirty="0" smtClean="0"/>
              <a:t>  (2004</a:t>
            </a:r>
            <a:r>
              <a:rPr lang="es-ES" dirty="0"/>
              <a:t>)</a:t>
            </a:r>
          </a:p>
        </p:txBody>
      </p:sp>
      <p:sp>
        <p:nvSpPr>
          <p:cNvPr id="23" name="22 Rectángulo"/>
          <p:cNvSpPr/>
          <p:nvPr/>
        </p:nvSpPr>
        <p:spPr>
          <a:xfrm>
            <a:off x="357323" y="5665438"/>
            <a:ext cx="243830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for their discoveries of odorant receptors and the organization of the olfactory system</a:t>
            </a:r>
            <a:endParaRPr lang="es-ES" sz="1200" dirty="0"/>
          </a:p>
        </p:txBody>
      </p:sp>
      <p:sp>
        <p:nvSpPr>
          <p:cNvPr id="24" name="23 CuadroTexto"/>
          <p:cNvSpPr txBox="1"/>
          <p:nvPr/>
        </p:nvSpPr>
        <p:spPr>
          <a:xfrm>
            <a:off x="827584" y="764704"/>
            <a:ext cx="62068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i="1" dirty="0" smtClean="0"/>
              <a:t>Premios Nobel de Medicina o Fisiología</a:t>
            </a:r>
            <a:endParaRPr lang="es-ES" sz="2000" i="1" dirty="0"/>
          </a:p>
        </p:txBody>
      </p:sp>
      <p:sp>
        <p:nvSpPr>
          <p:cNvPr id="25" name="24 CuadroTexto"/>
          <p:cNvSpPr txBox="1"/>
          <p:nvPr/>
        </p:nvSpPr>
        <p:spPr>
          <a:xfrm>
            <a:off x="1029436" y="157373"/>
            <a:ext cx="62068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i="1" dirty="0" smtClean="0"/>
              <a:t>No son solo cifras…</a:t>
            </a:r>
            <a:endParaRPr lang="es-ES" sz="2000" i="1" dirty="0"/>
          </a:p>
        </p:txBody>
      </p:sp>
    </p:spTree>
    <p:extLst>
      <p:ext uri="{BB962C8B-B14F-4D97-AF65-F5344CB8AC3E}">
        <p14:creationId xmlns:p14="http://schemas.microsoft.com/office/powerpoint/2010/main" val="111481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9" descr="http://1.bp.blogspot.com/-GOygmc70EL8/T3Wm8rEY2MI/AAAAAAAAAYI/YkHCK92kA9M/s1600/ostrom_mai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520788"/>
            <a:ext cx="6178286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395536" y="4509120"/>
            <a:ext cx="74168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400" dirty="0" smtClean="0"/>
              <a:t>Por su </a:t>
            </a:r>
            <a:r>
              <a:rPr lang="es-ES" sz="1400" dirty="0"/>
              <a:t>análisis de la gobernanza económica, especialmente de los recursos compartidos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1029436" y="157373"/>
            <a:ext cx="62068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i="1" dirty="0" smtClean="0"/>
              <a:t>No son solo cifras…</a:t>
            </a:r>
            <a:endParaRPr lang="es-ES" sz="2000" i="1" dirty="0"/>
          </a:p>
        </p:txBody>
      </p:sp>
      <p:sp>
        <p:nvSpPr>
          <p:cNvPr id="7" name="6 CuadroTexto"/>
          <p:cNvSpPr txBox="1"/>
          <p:nvPr/>
        </p:nvSpPr>
        <p:spPr>
          <a:xfrm>
            <a:off x="827584" y="764704"/>
            <a:ext cx="62068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i="1" dirty="0" smtClean="0"/>
              <a:t>Premios Nobel de Economía</a:t>
            </a:r>
            <a:endParaRPr lang="es-ES" sz="2000" i="1" dirty="0"/>
          </a:p>
        </p:txBody>
      </p:sp>
    </p:spTree>
    <p:extLst>
      <p:ext uri="{BB962C8B-B14F-4D97-AF65-F5344CB8AC3E}">
        <p14:creationId xmlns:p14="http://schemas.microsoft.com/office/powerpoint/2010/main" val="7514792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484784"/>
            <a:ext cx="2961109" cy="259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2 Rectángulo"/>
          <p:cNvSpPr/>
          <p:nvPr/>
        </p:nvSpPr>
        <p:spPr>
          <a:xfrm>
            <a:off x="314053" y="4242865"/>
            <a:ext cx="173766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dirty="0" smtClean="0"/>
              <a:t>Por su trascendental </a:t>
            </a:r>
            <a:r>
              <a:rPr lang="es-ES" sz="1200" dirty="0"/>
              <a:t>aportación científica para comprender las raíces del comportamiento y la cultura humanas</a:t>
            </a:r>
          </a:p>
        </p:txBody>
      </p:sp>
      <p:sp>
        <p:nvSpPr>
          <p:cNvPr id="4" name="3 CuadroTexto"/>
          <p:cNvSpPr txBox="1"/>
          <p:nvPr/>
        </p:nvSpPr>
        <p:spPr>
          <a:xfrm>
            <a:off x="323528" y="1115452"/>
            <a:ext cx="3024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00BCB4"/>
                </a:solidFill>
              </a:rPr>
              <a:t>2003 JANE GOODALL</a:t>
            </a:r>
            <a:endParaRPr lang="es-ES" b="1" dirty="0">
              <a:solidFill>
                <a:srgbClr val="00BCB4"/>
              </a:solidFill>
            </a:endParaRPr>
          </a:p>
        </p:txBody>
      </p:sp>
      <p:pic>
        <p:nvPicPr>
          <p:cNvPr id="1028" name="Picture 4" descr="http://www.enfemenino.com/shim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-822325"/>
            <a:ext cx="2562225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3051" y="1484784"/>
            <a:ext cx="3869087" cy="259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8 CuadroTexto"/>
          <p:cNvSpPr txBox="1"/>
          <p:nvPr/>
        </p:nvSpPr>
        <p:spPr>
          <a:xfrm>
            <a:off x="3509766" y="1124744"/>
            <a:ext cx="31504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00BCB4"/>
                </a:solidFill>
              </a:rPr>
              <a:t>2010 LINDA WATKINS</a:t>
            </a:r>
            <a:endParaRPr lang="es-ES" b="1" dirty="0">
              <a:solidFill>
                <a:srgbClr val="00BCB4"/>
              </a:solidFill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7271792" y="1970227"/>
            <a:ext cx="187220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200" dirty="0" smtClean="0"/>
              <a:t>[…] han </a:t>
            </a:r>
            <a:r>
              <a:rPr lang="es-ES" sz="1200" dirty="0"/>
              <a:t>llevado a cabo descubrimientos que en conjunto permiten una comprensión más profunda de las bases celulares y moleculares de las diferentes sensaciones, en especial la del dolor. </a:t>
            </a:r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2234" y="4332036"/>
            <a:ext cx="4606464" cy="2493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11 CuadroTexto"/>
          <p:cNvSpPr txBox="1"/>
          <p:nvPr/>
        </p:nvSpPr>
        <p:spPr>
          <a:xfrm>
            <a:off x="1993624" y="4077072"/>
            <a:ext cx="51987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 smtClean="0">
                <a:solidFill>
                  <a:srgbClr val="00BCB4"/>
                </a:solidFill>
              </a:rPr>
              <a:t>2015 EMMANUELLE CHARPENTIER Y JENNIFER DOUDNA</a:t>
            </a:r>
            <a:endParaRPr lang="es-ES" sz="1600" b="1" dirty="0">
              <a:solidFill>
                <a:srgbClr val="00BCB4"/>
              </a:solidFill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6556063" y="4437112"/>
            <a:ext cx="226390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dirty="0" smtClean="0"/>
              <a:t>Por haber </a:t>
            </a:r>
            <a:r>
              <a:rPr lang="es-ES" sz="1200" dirty="0"/>
              <a:t>desarrollado una tecnología de edición genómica que permite reescribir el genoma y corregir genes defectuosos con un nivel de precisión sin precedentes y de forma muy </a:t>
            </a:r>
            <a:r>
              <a:rPr lang="es-ES" sz="1200" dirty="0" smtClean="0"/>
              <a:t>económica (CRISP-R)</a:t>
            </a:r>
            <a:endParaRPr lang="es-ES" sz="1200" dirty="0"/>
          </a:p>
        </p:txBody>
      </p:sp>
      <p:sp>
        <p:nvSpPr>
          <p:cNvPr id="13" name="12 CuadroTexto"/>
          <p:cNvSpPr txBox="1"/>
          <p:nvPr/>
        </p:nvSpPr>
        <p:spPr>
          <a:xfrm>
            <a:off x="1029436" y="157373"/>
            <a:ext cx="62068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i="1" dirty="0" smtClean="0"/>
              <a:t>No son solo cifras…</a:t>
            </a:r>
            <a:endParaRPr lang="es-ES" sz="2000" i="1" dirty="0"/>
          </a:p>
        </p:txBody>
      </p:sp>
      <p:sp>
        <p:nvSpPr>
          <p:cNvPr id="15" name="14 CuadroTexto"/>
          <p:cNvSpPr txBox="1"/>
          <p:nvPr/>
        </p:nvSpPr>
        <p:spPr>
          <a:xfrm>
            <a:off x="827584" y="764704"/>
            <a:ext cx="62068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i="1" dirty="0" smtClean="0"/>
              <a:t>Premios Princesa de Asturias</a:t>
            </a:r>
            <a:endParaRPr lang="es-ES" sz="2000" i="1" dirty="0"/>
          </a:p>
        </p:txBody>
      </p:sp>
    </p:spTree>
    <p:extLst>
      <p:ext uri="{BB962C8B-B14F-4D97-AF65-F5344CB8AC3E}">
        <p14:creationId xmlns:p14="http://schemas.microsoft.com/office/powerpoint/2010/main" val="87035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" y="-669360"/>
            <a:ext cx="8759172" cy="75311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3050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2054" name="Picture 6" descr="Sera el grafeno el material del futuro 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656"/>
          <a:stretch/>
        </p:blipFill>
        <p:spPr bwMode="auto">
          <a:xfrm>
            <a:off x="-6385" y="0"/>
            <a:ext cx="915038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2 CuadroTexto"/>
          <p:cNvSpPr txBox="1"/>
          <p:nvPr/>
        </p:nvSpPr>
        <p:spPr>
          <a:xfrm>
            <a:off x="395536" y="836712"/>
            <a:ext cx="4392488" cy="3785652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Sigue </a:t>
            </a:r>
            <a:r>
              <a:rPr lang="es-ES" sz="2400" b="1" dirty="0" smtClean="0">
                <a:solidFill>
                  <a:srgbClr val="F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TUS INTERESES</a:t>
            </a:r>
            <a:r>
              <a:rPr lang="es-E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, </a:t>
            </a:r>
          </a:p>
          <a:p>
            <a:r>
              <a:rPr lang="es-E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Obtén la </a:t>
            </a:r>
            <a:r>
              <a:rPr lang="es-ES" sz="2400" b="1" dirty="0" smtClean="0">
                <a:solidFill>
                  <a:srgbClr val="F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MEJOR</a:t>
            </a:r>
            <a:r>
              <a:rPr lang="es-E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 educación disponible, </a:t>
            </a:r>
          </a:p>
          <a:p>
            <a:r>
              <a:rPr lang="es-E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Fíjate </a:t>
            </a:r>
            <a:r>
              <a:rPr lang="es-ES" sz="2400" b="1" dirty="0" smtClean="0">
                <a:solidFill>
                  <a:srgbClr val="F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METAS ELEVADAS</a:t>
            </a:r>
            <a:r>
              <a:rPr lang="es-E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, </a:t>
            </a:r>
          </a:p>
          <a:p>
            <a:r>
              <a:rPr lang="es-E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Sé  </a:t>
            </a:r>
            <a:r>
              <a:rPr lang="es-ES" sz="2400" b="1" dirty="0" smtClean="0">
                <a:solidFill>
                  <a:srgbClr val="F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TENAZ</a:t>
            </a:r>
            <a:r>
              <a:rPr lang="es-E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, sé </a:t>
            </a:r>
            <a:r>
              <a:rPr lang="es-ES" sz="2400" b="1" dirty="0" smtClean="0">
                <a:solidFill>
                  <a:srgbClr val="F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FLEXIBLE</a:t>
            </a:r>
            <a:r>
              <a:rPr lang="es-E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, </a:t>
            </a:r>
          </a:p>
          <a:p>
            <a:r>
              <a:rPr lang="es-ES" sz="2400" b="1" dirty="0" smtClean="0">
                <a:solidFill>
                  <a:srgbClr val="F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NO TE CIERRES PUERTAS</a:t>
            </a:r>
            <a:r>
              <a:rPr lang="es-E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, </a:t>
            </a:r>
          </a:p>
          <a:p>
            <a:r>
              <a:rPr lang="es-ES" sz="2400" b="1" dirty="0" smtClean="0">
                <a:solidFill>
                  <a:srgbClr val="F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ACEPTA LA AYUDA </a:t>
            </a:r>
            <a:r>
              <a:rPr lang="es-E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que te ofrezcan</a:t>
            </a:r>
          </a:p>
          <a:p>
            <a:r>
              <a:rPr lang="es-E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Y estate preparada para </a:t>
            </a:r>
            <a:r>
              <a:rPr lang="es-ES" sz="2400" b="1" dirty="0" smtClean="0">
                <a:solidFill>
                  <a:srgbClr val="F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AYUDAR A OTROS</a:t>
            </a:r>
            <a:endParaRPr lang="es-ES" sz="2400" b="1" dirty="0">
              <a:solidFill>
                <a:srgbClr val="FF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76833"/>
            <a:ext cx="4105275" cy="560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5724128" y="5229200"/>
            <a:ext cx="3096344" cy="461665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defRPr>
            </a:lvl1pPr>
          </a:lstStyle>
          <a:p>
            <a:r>
              <a:rPr lang="es-ES" dirty="0" err="1"/>
              <a:t>Millie</a:t>
            </a:r>
            <a:r>
              <a:rPr lang="es-ES" dirty="0"/>
              <a:t> </a:t>
            </a:r>
            <a:r>
              <a:rPr lang="es-ES" dirty="0" err="1"/>
              <a:t>Dresselhaus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80937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3 Grupo"/>
          <p:cNvGrpSpPr/>
          <p:nvPr/>
        </p:nvGrpSpPr>
        <p:grpSpPr>
          <a:xfrm>
            <a:off x="0" y="-811"/>
            <a:ext cx="9144000" cy="7237107"/>
            <a:chOff x="0" y="-811"/>
            <a:chExt cx="9144000" cy="7237107"/>
          </a:xfrm>
        </p:grpSpPr>
        <p:pic>
          <p:nvPicPr>
            <p:cNvPr id="7" name="6 Imagen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8079"/>
            <a:stretch/>
          </p:blipFill>
          <p:spPr>
            <a:xfrm>
              <a:off x="6834065" y="-811"/>
              <a:ext cx="2309935" cy="7236296"/>
            </a:xfrm>
            <a:prstGeom prst="rect">
              <a:avLst/>
            </a:prstGeom>
          </p:spPr>
        </p:pic>
        <p:pic>
          <p:nvPicPr>
            <p:cNvPr id="2" name="1 Imagen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7236296" cy="7236296"/>
            </a:xfrm>
            <a:prstGeom prst="rect">
              <a:avLst/>
            </a:prstGeom>
          </p:spPr>
        </p:pic>
      </p:grpSp>
      <p:sp>
        <p:nvSpPr>
          <p:cNvPr id="5" name="4 Elipse"/>
          <p:cNvSpPr/>
          <p:nvPr/>
        </p:nvSpPr>
        <p:spPr>
          <a:xfrm>
            <a:off x="827584" y="620688"/>
            <a:ext cx="7488832" cy="5472608"/>
          </a:xfrm>
          <a:prstGeom prst="ellipse">
            <a:avLst/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2019064" y="1683425"/>
            <a:ext cx="71614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latin typeface="Eras Demi ITC" panose="020B0805030504020804" pitchFamily="34" charset="0"/>
                <a:cs typeface="Narkisim" panose="020E0502050101010101" pitchFamily="34" charset="-79"/>
              </a:rPr>
              <a:t>TENER                                             EN      </a:t>
            </a:r>
            <a:endParaRPr lang="es-ES" sz="2400" dirty="0">
              <a:latin typeface="Eras Demi ITC" panose="020B0805030504020804" pitchFamily="34" charset="0"/>
              <a:cs typeface="Narkisim" panose="020E0502050101010101" pitchFamily="34" charset="-79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4836706" y="6093296"/>
            <a:ext cx="4199790" cy="646331"/>
          </a:xfrm>
          <a:prstGeom prst="rect">
            <a:avLst/>
          </a:prstGeom>
          <a:solidFill>
            <a:srgbClr val="7030A0">
              <a:alpha val="75000"/>
            </a:srgbClr>
          </a:solidFill>
        </p:spPr>
        <p:txBody>
          <a:bodyPr wrap="square" rtlCol="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es-ES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ELIZABETH BLACKBURN, PREMIO NOBEL DE MEDICINA 2009 </a:t>
            </a:r>
            <a:endParaRPr lang="es-ES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1331641" y="4005064"/>
            <a:ext cx="28083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400" dirty="0">
                <a:latin typeface="Eras Demi ITC" panose="020B0805030504020804" pitchFamily="34" charset="0"/>
              </a:rPr>
              <a:t>ASÍ QUE </a:t>
            </a:r>
            <a:r>
              <a:rPr lang="es-ES" sz="2400" dirty="0" smtClean="0">
                <a:latin typeface="Eras Demi ITC" panose="020B0805030504020804" pitchFamily="34" charset="0"/>
              </a:rPr>
              <a:t>TENER</a:t>
            </a:r>
            <a:endParaRPr lang="es-ES" sz="2400" dirty="0">
              <a:latin typeface="Eras Demi ITC" panose="020B0805030504020804" pitchFamily="34" charset="0"/>
            </a:endParaRPr>
          </a:p>
        </p:txBody>
      </p:sp>
      <p:sp>
        <p:nvSpPr>
          <p:cNvPr id="14" name="13 Rectángulo"/>
          <p:cNvSpPr/>
          <p:nvPr/>
        </p:nvSpPr>
        <p:spPr>
          <a:xfrm>
            <a:off x="3118386" y="1651338"/>
            <a:ext cx="35132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800" dirty="0">
                <a:solidFill>
                  <a:srgbClr val="7030A0"/>
                </a:solidFill>
                <a:latin typeface="Cooper Black" panose="0208090404030B020404" pitchFamily="18" charset="0"/>
              </a:rPr>
              <a:t>POCAS MUJERES </a:t>
            </a:r>
          </a:p>
        </p:txBody>
      </p:sp>
      <p:sp>
        <p:nvSpPr>
          <p:cNvPr id="15" name="14 Rectángulo"/>
          <p:cNvSpPr/>
          <p:nvPr/>
        </p:nvSpPr>
        <p:spPr>
          <a:xfrm>
            <a:off x="3494621" y="2174559"/>
            <a:ext cx="215475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4000" dirty="0">
                <a:solidFill>
                  <a:srgbClr val="7030A0"/>
                </a:solidFill>
                <a:latin typeface="Stencil" panose="040409050D0802020404" pitchFamily="82" charset="0"/>
              </a:rPr>
              <a:t>CIENCIA</a:t>
            </a:r>
            <a:endParaRPr lang="es-ES" sz="4000" dirty="0">
              <a:solidFill>
                <a:srgbClr val="7030A0"/>
              </a:solidFill>
            </a:endParaRPr>
          </a:p>
        </p:txBody>
      </p:sp>
      <p:sp>
        <p:nvSpPr>
          <p:cNvPr id="16" name="15 Rectángulo"/>
          <p:cNvSpPr/>
          <p:nvPr/>
        </p:nvSpPr>
        <p:spPr>
          <a:xfrm>
            <a:off x="2411760" y="5085184"/>
            <a:ext cx="43604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Ravie" panose="04040805050809020602" pitchFamily="82" charset="0"/>
              </a:rPr>
              <a:t>TALENTO CIENTÍFICO</a:t>
            </a:r>
            <a:endParaRPr lang="es-ES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Ravie" panose="04040805050809020602" pitchFamily="82" charset="0"/>
            </a:endParaRPr>
          </a:p>
        </p:txBody>
      </p:sp>
      <p:grpSp>
        <p:nvGrpSpPr>
          <p:cNvPr id="20" name="19 Grupo"/>
          <p:cNvGrpSpPr/>
          <p:nvPr/>
        </p:nvGrpSpPr>
        <p:grpSpPr>
          <a:xfrm>
            <a:off x="974023" y="3429000"/>
            <a:ext cx="7344816" cy="411262"/>
            <a:chOff x="1414065" y="3255366"/>
            <a:chExt cx="7344816" cy="411262"/>
          </a:xfrm>
        </p:grpSpPr>
        <p:sp>
          <p:nvSpPr>
            <p:cNvPr id="13" name="12 Rectángulo redondeado"/>
            <p:cNvSpPr/>
            <p:nvPr/>
          </p:nvSpPr>
          <p:spPr>
            <a:xfrm>
              <a:off x="1414065" y="3255366"/>
              <a:ext cx="7056784" cy="411261"/>
            </a:xfrm>
            <a:prstGeom prst="round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2" name="11 Rectángulo"/>
            <p:cNvSpPr/>
            <p:nvPr/>
          </p:nvSpPr>
          <p:spPr>
            <a:xfrm>
              <a:off x="1414065" y="3266518"/>
              <a:ext cx="734481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s-ES" sz="2000" b="1" dirty="0" smtClean="0">
                  <a:solidFill>
                    <a:schemeClr val="bg1"/>
                  </a:solidFill>
                  <a:latin typeface="Maiandra GD" panose="020E0502030308020204" pitchFamily="34" charset="0"/>
                </a:rPr>
                <a:t>Las mujeres pueden hacer ciencia tan bien como los hombres,</a:t>
              </a:r>
              <a:endParaRPr lang="es-ES" sz="2000" b="1" dirty="0">
                <a:solidFill>
                  <a:schemeClr val="bg1"/>
                </a:solidFill>
                <a:latin typeface="Maiandra GD" panose="020E0502030308020204" pitchFamily="34" charset="0"/>
              </a:endParaRPr>
            </a:p>
          </p:txBody>
        </p:sp>
      </p:grpSp>
      <p:grpSp>
        <p:nvGrpSpPr>
          <p:cNvPr id="22" name="21 Grupo"/>
          <p:cNvGrpSpPr/>
          <p:nvPr/>
        </p:nvGrpSpPr>
        <p:grpSpPr>
          <a:xfrm>
            <a:off x="1361555" y="2882445"/>
            <a:ext cx="6530955" cy="523220"/>
            <a:chOff x="1115616" y="2785593"/>
            <a:chExt cx="6530955" cy="523220"/>
          </a:xfrm>
        </p:grpSpPr>
        <p:sp>
          <p:nvSpPr>
            <p:cNvPr id="23" name="22 Rectángulo"/>
            <p:cNvSpPr/>
            <p:nvPr/>
          </p:nvSpPr>
          <p:spPr>
            <a:xfrm>
              <a:off x="3832678" y="2785593"/>
              <a:ext cx="1563248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s-ES" sz="2800" dirty="0">
                  <a:solidFill>
                    <a:srgbClr val="7030A0"/>
                  </a:solidFill>
                  <a:latin typeface="Stencil" panose="040409050D0802020404" pitchFamily="82" charset="0"/>
                </a:rPr>
                <a:t>CIENCIA</a:t>
              </a:r>
              <a:endParaRPr lang="es-ES" sz="2800" dirty="0">
                <a:solidFill>
                  <a:srgbClr val="7030A0"/>
                </a:solidFill>
              </a:endParaRPr>
            </a:p>
          </p:txBody>
        </p:sp>
        <p:sp>
          <p:nvSpPr>
            <p:cNvPr id="21" name="20 Rectángulo"/>
            <p:cNvSpPr/>
            <p:nvPr/>
          </p:nvSpPr>
          <p:spPr>
            <a:xfrm>
              <a:off x="1115616" y="2815250"/>
              <a:ext cx="653095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s-ES" sz="2400" dirty="0">
                  <a:latin typeface="Eras Demi ITC" panose="020B0805030504020804" pitchFamily="34" charset="0"/>
                  <a:cs typeface="Narkisim" panose="020E0502050101010101" pitchFamily="34" charset="-79"/>
                </a:rPr>
                <a:t>NO LE HACE A </a:t>
              </a:r>
              <a:r>
                <a:rPr lang="es-ES" sz="2400" dirty="0" smtClean="0">
                  <a:latin typeface="Eras Demi ITC" panose="020B0805030504020804" pitchFamily="34" charset="0"/>
                  <a:cs typeface="Narkisim" panose="020E0502050101010101" pitchFamily="34" charset="-79"/>
                </a:rPr>
                <a:t>LA                    NINGÚN BIEN.</a:t>
              </a:r>
              <a:endParaRPr lang="es-ES" sz="2400" dirty="0"/>
            </a:p>
          </p:txBody>
        </p:sp>
      </p:grpSp>
      <p:sp>
        <p:nvSpPr>
          <p:cNvPr id="24" name="23 Cheurón"/>
          <p:cNvSpPr/>
          <p:nvPr/>
        </p:nvSpPr>
        <p:spPr>
          <a:xfrm>
            <a:off x="5683213" y="2348482"/>
            <a:ext cx="400955" cy="360040"/>
          </a:xfrm>
          <a:prstGeom prst="chevron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27" name="26 Cheurón"/>
          <p:cNvSpPr/>
          <p:nvPr/>
        </p:nvSpPr>
        <p:spPr>
          <a:xfrm flipH="1">
            <a:off x="3059832" y="2348482"/>
            <a:ext cx="400955" cy="360040"/>
          </a:xfrm>
          <a:prstGeom prst="chevron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25" name="24 Rectángulo"/>
          <p:cNvSpPr/>
          <p:nvPr/>
        </p:nvSpPr>
        <p:spPr>
          <a:xfrm>
            <a:off x="1725055" y="4509120"/>
            <a:ext cx="57147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dirty="0">
                <a:latin typeface="Eras Demi ITC" panose="020B0805030504020804" pitchFamily="34" charset="0"/>
              </a:rPr>
              <a:t>EQUIVALE A </a:t>
            </a:r>
            <a:r>
              <a:rPr lang="es-ES" sz="2400" b="1" dirty="0">
                <a:solidFill>
                  <a:schemeClr val="accent2"/>
                </a:solidFill>
                <a:latin typeface="Bebas Neue Bold" pitchFamily="34" charset="0"/>
              </a:rPr>
              <a:t>PERDER</a:t>
            </a:r>
            <a:r>
              <a:rPr lang="es-ES" dirty="0">
                <a:latin typeface="Eras Demi ITC" panose="020B0805030504020804" pitchFamily="34" charset="0"/>
              </a:rPr>
              <a:t> UNA GRAN CANTIDAD </a:t>
            </a:r>
            <a:r>
              <a:rPr lang="es-ES" dirty="0" smtClean="0">
                <a:latin typeface="Eras Demi ITC" panose="020B0805030504020804" pitchFamily="34" charset="0"/>
              </a:rPr>
              <a:t>DE</a:t>
            </a:r>
            <a:endParaRPr lang="es-ES" dirty="0">
              <a:latin typeface="Eras Demi ITC" panose="020B0805030504020804" pitchFamily="34" charset="0"/>
            </a:endParaRPr>
          </a:p>
        </p:txBody>
      </p:sp>
      <p:sp>
        <p:nvSpPr>
          <p:cNvPr id="29" name="28 Rectángulo"/>
          <p:cNvSpPr/>
          <p:nvPr/>
        </p:nvSpPr>
        <p:spPr>
          <a:xfrm>
            <a:off x="3926578" y="3974286"/>
            <a:ext cx="35132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800" dirty="0">
                <a:solidFill>
                  <a:srgbClr val="7030A0"/>
                </a:solidFill>
                <a:latin typeface="Cooper Black" panose="0208090404030B020404" pitchFamily="18" charset="0"/>
              </a:rPr>
              <a:t>POCAS MUJERES </a:t>
            </a:r>
          </a:p>
        </p:txBody>
      </p:sp>
    </p:spTree>
    <p:extLst>
      <p:ext uri="{BB962C8B-B14F-4D97-AF65-F5344CB8AC3E}">
        <p14:creationId xmlns:p14="http://schemas.microsoft.com/office/powerpoint/2010/main" val="539028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880849"/>
            <a:ext cx="8784976" cy="5860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3226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1026" name="Picture 2" descr="https://11defebrero.files.wordpress.com/2017/11/cartel-286k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489" y="3735"/>
            <a:ext cx="9235173" cy="6525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2934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3483</TotalTime>
  <Words>1770</Words>
  <Application>Microsoft Office PowerPoint</Application>
  <PresentationFormat>Presentación en pantalla (4:3)</PresentationFormat>
  <Paragraphs>237</Paragraphs>
  <Slides>30</Slides>
  <Notes>11</Notes>
  <HiddenSlides>1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30</vt:i4>
      </vt:variant>
    </vt:vector>
  </HeadingPairs>
  <TitlesOfParts>
    <vt:vector size="31" baseType="lpstr">
      <vt:lpstr>Tema de Office</vt:lpstr>
      <vt:lpstr>Presentación de PowerPoint</vt:lpstr>
      <vt:lpstr>¿qué pensamos de la ciencia?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¿qué pensamos de los científicos?</vt:lpstr>
      <vt:lpstr>Presentación de PowerPoint</vt:lpstr>
      <vt:lpstr>Presentación de PowerPoint</vt:lpstr>
      <vt:lpstr>Presentación de PowerPoint</vt:lpstr>
      <vt:lpstr>Las mujeres en la ciencia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TERESA VALDES SOLIS IGLESIAS</dc:creator>
  <cp:lastModifiedBy>TERESA VALDES SOLIS IGLESIAS</cp:lastModifiedBy>
  <cp:revision>53</cp:revision>
  <dcterms:created xsi:type="dcterms:W3CDTF">2017-11-28T12:52:04Z</dcterms:created>
  <dcterms:modified xsi:type="dcterms:W3CDTF">2018-10-22T09:44:40Z</dcterms:modified>
</cp:coreProperties>
</file>